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na Major Wright" initials="M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1"/>
    <p:restoredTop sz="74934"/>
  </p:normalViewPr>
  <p:slideViewPr>
    <p:cSldViewPr snapToGrid="0" snapToObjects="1" showGuides="1">
      <p:cViewPr varScale="1">
        <p:scale>
          <a:sx n="60" d="100"/>
          <a:sy n="60" d="100"/>
        </p:scale>
        <p:origin x="-619"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07T09:08:24.351" idx="1">
    <p:pos x="6286" y="1382"/>
    <p:text>Login-siden 'aflytter' vel ikke..
Snarere 'opsnapper' eller 'registrerer'
Skal konsekvensrettes på alle efterfølgende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b="0" i="0" u="none" strike="noStrike" cap="none">
                <a:solidFill>
                  <a:schemeClr val="dk1"/>
                </a:solidFill>
                <a:latin typeface="Calibri"/>
                <a:ea typeface="Calibri"/>
                <a:cs typeface="Calibri"/>
                <a:sym typeface="Calibri"/>
              </a:rPr>
              <a:t>‹nr.›</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0858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Engang kunne man nemt se, om noget var en falsk besked – har I hørt om det?</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Har I fået nogle huskeregler? Hvilke?</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I dag er det sådan at det er blevet tæt på umuligt at se, om en </a:t>
            </a:r>
            <a:r>
              <a:rPr lang="da-DK" sz="1200" b="0" i="0" u="none" strike="noStrike" cap="none" dirty="0" smtClean="0">
                <a:solidFill>
                  <a:schemeClr val="dk1"/>
                </a:solidFill>
                <a:latin typeface="Calibri"/>
                <a:ea typeface="Calibri"/>
                <a:cs typeface="Calibri"/>
                <a:sym typeface="Calibri"/>
              </a:rPr>
              <a:t>e-mail </a:t>
            </a:r>
            <a:r>
              <a:rPr lang="da-DK" sz="1200" b="0" i="0" u="none" strike="noStrike" cap="none" dirty="0">
                <a:solidFill>
                  <a:schemeClr val="dk1"/>
                </a:solidFill>
                <a:latin typeface="Calibri"/>
                <a:ea typeface="Calibri"/>
                <a:cs typeface="Calibri"/>
                <a:sym typeface="Calibri"/>
              </a:rPr>
              <a:t>eller sms er en falsk besked. Hackerne er blevet meget, meget dygtigere til at skrive beskeder, der virker på os mennesker – altså som fungerer psykologisk overbevisende.</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10</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Derfor er dette udsagn langt mere sandt i dag. </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er en vigtig pointe. Det betyder, at man nemmere ryger i fælden, hvis man stadig tror, at man kan spotte den falske besked ved de ellers ret simple huskeregler.</a:t>
            </a:r>
          </a:p>
        </p:txBody>
      </p:sp>
      <p:sp>
        <p:nvSpPr>
          <p:cNvPr id="254" name="Shape 25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11</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err="1">
                <a:solidFill>
                  <a:schemeClr val="dk1"/>
                </a:solidFill>
                <a:latin typeface="Calibri"/>
                <a:ea typeface="Calibri"/>
                <a:cs typeface="Calibri"/>
                <a:sym typeface="Calibri"/>
              </a:rPr>
              <a:t>Phishing</a:t>
            </a:r>
            <a:r>
              <a:rPr lang="da-DK" sz="1200" b="0" i="0" u="none" strike="noStrike" cap="none" dirty="0">
                <a:solidFill>
                  <a:schemeClr val="dk1"/>
                </a:solidFill>
                <a:latin typeface="Calibri"/>
                <a:ea typeface="Calibri"/>
                <a:cs typeface="Calibri"/>
                <a:sym typeface="Calibri"/>
              </a:rPr>
              <a:t> er en usikker </a:t>
            </a:r>
            <a:r>
              <a:rPr lang="da-DK" sz="1200" b="0" i="0" u="none" strike="noStrike" cap="none" dirty="0" smtClean="0">
                <a:solidFill>
                  <a:schemeClr val="dk1"/>
                </a:solidFill>
                <a:latin typeface="Calibri"/>
                <a:ea typeface="Calibri"/>
                <a:cs typeface="Calibri"/>
                <a:sym typeface="Calibri"/>
              </a:rPr>
              <a:t>e-mail</a:t>
            </a:r>
            <a:r>
              <a:rPr lang="da-DK" sz="1200" b="0" i="0" u="none" strike="noStrike" cap="none" dirty="0">
                <a:solidFill>
                  <a:schemeClr val="dk1"/>
                </a:solidFill>
                <a:latin typeface="Calibri"/>
                <a:ea typeface="Calibri"/>
                <a:cs typeface="Calibri"/>
                <a:sym typeface="Calibri"/>
              </a:rPr>
              <a:t>, der forsøger at lokke vigtige oplysninger ud af dig.</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da-DK" sz="1200" b="0" i="0" u="none" strike="noStrike" cap="none" dirty="0" smtClean="0">
                <a:solidFill>
                  <a:schemeClr val="dk1"/>
                </a:solidFill>
                <a:latin typeface="Calibri"/>
                <a:ea typeface="Calibri"/>
                <a:cs typeface="Calibri"/>
                <a:sym typeface="Calibri"/>
              </a:rPr>
              <a:t>Det, der oftest sker, hvis du klikker på linket i sådan en mail er, at dem, der har sendt mailen, lokker dig over til en falsk hjemmeside, hvor du skal indtaste dine login-oplysninger. Den falske hjemmesider ”aflytter” så dine indtastninger, så hackerne bag nu har dit login.</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Det er ikke kun på </a:t>
            </a:r>
            <a:r>
              <a:rPr lang="da-DK" sz="1200" b="0" i="0" u="none" strike="noStrike" cap="none" dirty="0" smtClean="0">
                <a:solidFill>
                  <a:schemeClr val="dk1"/>
                </a:solidFill>
                <a:latin typeface="Calibri"/>
                <a:ea typeface="Calibri"/>
                <a:cs typeface="Calibri"/>
                <a:sym typeface="Calibri"/>
              </a:rPr>
              <a:t>e-mail</a:t>
            </a:r>
            <a:r>
              <a:rPr lang="da-DK" sz="1200" b="0" i="0" u="none" strike="noStrike" cap="none" dirty="0">
                <a:solidFill>
                  <a:schemeClr val="dk1"/>
                </a:solidFill>
                <a:latin typeface="Calibri"/>
                <a:ea typeface="Calibri"/>
                <a:cs typeface="Calibri"/>
                <a:sym typeface="Calibri"/>
              </a:rPr>
              <a:t>, at man kan få falske beskeder – det er også på </a:t>
            </a:r>
            <a:r>
              <a:rPr lang="da-DK" sz="1200" b="0" i="0" u="none" strike="noStrike" cap="none" dirty="0" err="1">
                <a:solidFill>
                  <a:schemeClr val="dk1"/>
                </a:solidFill>
                <a:latin typeface="Calibri"/>
                <a:ea typeface="Calibri"/>
                <a:cs typeface="Calibri"/>
                <a:sym typeface="Calibri"/>
              </a:rPr>
              <a:t>Facebook</a:t>
            </a:r>
            <a:r>
              <a:rPr lang="da-DK" sz="1200" b="0" i="0" u="none" strike="noStrike" cap="none" dirty="0">
                <a:solidFill>
                  <a:schemeClr val="dk1"/>
                </a:solidFill>
                <a:latin typeface="Calibri"/>
                <a:ea typeface="Calibri"/>
                <a:cs typeface="Calibri"/>
                <a:sym typeface="Calibri"/>
              </a:rPr>
              <a: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Denne her besked er der måske nogen af jer, der har set? </a:t>
            </a:r>
            <a:endParaRPr 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smtClean="0">
                <a:solidFill>
                  <a:schemeClr val="dk1"/>
                </a:solidFill>
                <a:latin typeface="Calibri"/>
                <a:ea typeface="Calibri"/>
                <a:cs typeface="Calibri"/>
                <a:sym typeface="Calibri"/>
              </a:rPr>
              <a:t>(</a:t>
            </a:r>
            <a:r>
              <a:rPr lang="da-DK" sz="1200" b="0" i="0" u="none" strike="noStrike" cap="none" dirty="0">
                <a:solidFill>
                  <a:schemeClr val="dk1"/>
                </a:solidFill>
                <a:latin typeface="Calibri"/>
                <a:ea typeface="Calibri"/>
                <a:cs typeface="Calibri"/>
                <a:sym typeface="Calibri"/>
              </a:rPr>
              <a:t>hvis ja) Er der nogen af jer, der har oplevet at klikke på beskeden? Hvor langt kom I?</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smtClean="0">
                <a:solidFill>
                  <a:schemeClr val="dk1"/>
                </a:solidFill>
                <a:latin typeface="Calibri"/>
                <a:ea typeface="Calibri"/>
                <a:cs typeface="Calibri"/>
                <a:sym typeface="Calibri"/>
              </a:rPr>
              <a:t>Det, </a:t>
            </a:r>
            <a:r>
              <a:rPr lang="da-DK" sz="1200" b="0" i="0" u="none" strike="noStrike" cap="none" dirty="0">
                <a:solidFill>
                  <a:schemeClr val="dk1"/>
                </a:solidFill>
                <a:latin typeface="Calibri"/>
                <a:ea typeface="Calibri"/>
                <a:cs typeface="Calibri"/>
                <a:sym typeface="Calibri"/>
              </a:rPr>
              <a:t>som denne besked var </a:t>
            </a:r>
            <a:r>
              <a:rPr lang="da-DK" sz="1200" b="0" i="0" u="none" strike="noStrike" cap="none" dirty="0" smtClean="0">
                <a:solidFill>
                  <a:schemeClr val="dk1"/>
                </a:solidFill>
                <a:latin typeface="Calibri"/>
                <a:ea typeface="Calibri"/>
                <a:cs typeface="Calibri"/>
                <a:sym typeface="Calibri"/>
              </a:rPr>
              <a:t>efter, </a:t>
            </a:r>
            <a:r>
              <a:rPr lang="da-DK" sz="1200" b="0" i="0" u="none" strike="noStrike" cap="none" dirty="0">
                <a:solidFill>
                  <a:schemeClr val="dk1"/>
                </a:solidFill>
                <a:latin typeface="Calibri"/>
                <a:ea typeface="Calibri"/>
                <a:cs typeface="Calibri"/>
                <a:sym typeface="Calibri"/>
              </a:rPr>
              <a:t>var dine </a:t>
            </a:r>
            <a:r>
              <a:rPr lang="da-DK" sz="1200" b="0" i="0" u="none" strike="noStrike" cap="none" dirty="0" err="1">
                <a:solidFill>
                  <a:schemeClr val="dk1"/>
                </a:solidFill>
                <a:latin typeface="Calibri"/>
                <a:ea typeface="Calibri"/>
                <a:cs typeface="Calibri"/>
                <a:sym typeface="Calibri"/>
              </a:rPr>
              <a:t>loginoplysninger</a:t>
            </a:r>
            <a:r>
              <a:rPr lang="da-DK" sz="1200" b="0" i="0" u="none" strike="noStrike" cap="none" dirty="0">
                <a:solidFill>
                  <a:schemeClr val="dk1"/>
                </a:solidFill>
                <a:latin typeface="Calibri"/>
                <a:ea typeface="Calibri"/>
                <a:cs typeface="Calibri"/>
                <a:sym typeface="Calibri"/>
              </a:rPr>
              <a:t> til </a:t>
            </a:r>
            <a:r>
              <a:rPr lang="da-DK" sz="1200" b="0" i="0" u="none" strike="noStrike" cap="none" dirty="0" err="1">
                <a:solidFill>
                  <a:schemeClr val="dk1"/>
                </a:solidFill>
                <a:latin typeface="Calibri"/>
                <a:ea typeface="Calibri"/>
                <a:cs typeface="Calibri"/>
                <a:sym typeface="Calibri"/>
              </a:rPr>
              <a:t>Facebook</a:t>
            </a:r>
            <a:r>
              <a:rPr lang="da-DK" sz="1200" b="0" i="0" u="none" strike="noStrike" cap="none" dirty="0">
                <a:solidFill>
                  <a:schemeClr val="dk1"/>
                </a:solidFill>
                <a:latin typeface="Calibri"/>
                <a:ea typeface="Calibri"/>
                <a:cs typeface="Calibri"/>
                <a:sym typeface="Calibri"/>
              </a:rPr>
              <a:t>. </a:t>
            </a:r>
          </a:p>
        </p:txBody>
      </p:sp>
      <p:sp>
        <p:nvSpPr>
          <p:cNvPr id="280" name="Shape 28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14</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smtClean="0">
                <a:solidFill>
                  <a:schemeClr val="dk1"/>
                </a:solidFill>
                <a:latin typeface="Calibri"/>
                <a:ea typeface="Calibri"/>
                <a:cs typeface="Calibri"/>
                <a:sym typeface="Calibri"/>
              </a:rPr>
              <a:t>Og måden den gjorde det på var, at sende dig til falsk loginside, hvor du så skulle indtaste dine oplysninger – ligesom med e-maileksemplet fra SKAT.</a:t>
            </a: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287" name="Shape 28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15</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r>
              <a:rPr lang="da-DK" sz="1200" b="0" i="0" u="none" strike="noStrike" cap="none" dirty="0">
                <a:solidFill>
                  <a:schemeClr val="dk1"/>
                </a:solidFill>
                <a:latin typeface="Calibri"/>
                <a:ea typeface="Calibri"/>
                <a:cs typeface="Calibri"/>
                <a:sym typeface="Calibri"/>
              </a:rPr>
              <a:t>Men det kunne ligeså godt havde været et </a:t>
            </a:r>
            <a:r>
              <a:rPr lang="da-DK" sz="1200" b="0" i="0" u="none" strike="noStrike" cap="none" dirty="0" smtClean="0">
                <a:solidFill>
                  <a:schemeClr val="dk1"/>
                </a:solidFill>
                <a:latin typeface="Calibri"/>
                <a:ea typeface="Calibri"/>
                <a:cs typeface="Calibri"/>
                <a:sym typeface="Calibri"/>
              </a:rPr>
              <a:t>virusprogram, </a:t>
            </a:r>
            <a:r>
              <a:rPr lang="da-DK" sz="1200" b="0" i="0" u="none" strike="noStrike" cap="none" dirty="0">
                <a:solidFill>
                  <a:schemeClr val="dk1"/>
                </a:solidFill>
                <a:latin typeface="Calibri"/>
                <a:ea typeface="Calibri"/>
                <a:cs typeface="Calibri"/>
                <a:sym typeface="Calibri"/>
              </a:rPr>
              <a:t>den hentede.</a:t>
            </a:r>
          </a:p>
        </p:txBody>
      </p:sp>
      <p:sp>
        <p:nvSpPr>
          <p:cNvPr id="297" name="Shape 29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16</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err="1">
                <a:solidFill>
                  <a:schemeClr val="dk1"/>
                </a:solidFill>
                <a:latin typeface="Calibri"/>
                <a:ea typeface="Calibri"/>
                <a:cs typeface="Calibri"/>
                <a:sym typeface="Calibri"/>
              </a:rPr>
              <a:t>Smishing</a:t>
            </a:r>
            <a:r>
              <a:rPr lang="da-DK" sz="1200" b="0" i="0" u="none" strike="noStrike" cap="none" dirty="0">
                <a:solidFill>
                  <a:schemeClr val="dk1"/>
                </a:solidFill>
                <a:latin typeface="Calibri"/>
                <a:ea typeface="Calibri"/>
                <a:cs typeface="Calibri"/>
                <a:sym typeface="Calibri"/>
              </a:rPr>
              <a:t> er en falsk besked på sms.</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Har nogen af jer nogensinde modtaget denne her?</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Har I klikket på linket?</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Denne her kommer gerne op til jul, når I og jeres forældre bestiller en masse julegaver på nettet og ikke helt har overblikket over, hvornår man får hvilke pakker. Så er det nemt at blive snydt af sådan en her.</a:t>
            </a:r>
          </a:p>
        </p:txBody>
      </p:sp>
      <p:sp>
        <p:nvSpPr>
          <p:cNvPr id="309" name="Shape 30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17</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Også denne besked forsøgte at få dig til at logge ind på en falsk side, for at se, hvor din pakke var.</a:t>
            </a:r>
          </a:p>
        </p:txBody>
      </p:sp>
      <p:sp>
        <p:nvSpPr>
          <p:cNvPr id="318" name="Shape 31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18</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Så kort </a:t>
            </a:r>
            <a:r>
              <a:rPr lang="da-DK" sz="1200" b="0" i="0" u="none" strike="noStrike" cap="none" dirty="0" smtClean="0">
                <a:solidFill>
                  <a:schemeClr val="dk1"/>
                </a:solidFill>
                <a:latin typeface="Calibri"/>
                <a:ea typeface="Calibri"/>
                <a:cs typeface="Calibri"/>
                <a:sym typeface="Calibri"/>
              </a:rPr>
              <a:t>sagt </a:t>
            </a:r>
            <a:r>
              <a:rPr lang="da-DK" sz="1200" b="0" i="0" u="none" strike="noStrike" cap="none" dirty="0">
                <a:solidFill>
                  <a:schemeClr val="dk1"/>
                </a:solidFill>
                <a:latin typeface="Calibri"/>
                <a:ea typeface="Calibri"/>
                <a:cs typeface="Calibri"/>
                <a:sym typeface="Calibri"/>
              </a:rPr>
              <a:t>er det </a:t>
            </a:r>
            <a:r>
              <a:rPr lang="da-DK" sz="1200" b="0" i="0" u="none" strike="noStrike" cap="none" dirty="0" smtClean="0">
                <a:solidFill>
                  <a:schemeClr val="dk1"/>
                </a:solidFill>
                <a:latin typeface="Calibri"/>
                <a:ea typeface="Calibri"/>
                <a:cs typeface="Calibri"/>
                <a:sym typeface="Calibri"/>
              </a:rPr>
              <a:t>bedste, </a:t>
            </a:r>
            <a:r>
              <a:rPr lang="da-DK" sz="1200" b="0" i="0" u="none" strike="noStrike" cap="none" dirty="0">
                <a:solidFill>
                  <a:schemeClr val="dk1"/>
                </a:solidFill>
                <a:latin typeface="Calibri"/>
                <a:ea typeface="Calibri"/>
                <a:cs typeface="Calibri"/>
                <a:sym typeface="Calibri"/>
              </a:rPr>
              <a:t>man kan gøre i forhold til de mere og mere avancerede hacker-beskeder, helt at lade være med at klikke på links i beskeder fra banker, virksomheder og offentlige myndigheder – fx borger.dk eller jeres bank.</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19</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(Videoen varer ca. 1:25 min)</a:t>
            </a:r>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I stedet skal man gå ind på afsenderens hjemmeside</a:t>
            </a:r>
          </a:p>
        </p:txBody>
      </p:sp>
      <p:sp>
        <p:nvSpPr>
          <p:cNvPr id="346" name="Shape 34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20</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da-DK" sz="1200" b="0" i="0" u="none" strike="noStrike" cap="none" dirty="0" smtClean="0">
                <a:solidFill>
                  <a:schemeClr val="dk1"/>
                </a:solidFill>
                <a:latin typeface="Calibri"/>
                <a:ea typeface="Calibri"/>
                <a:cs typeface="Calibri"/>
                <a:sym typeface="Calibri"/>
              </a:rPr>
              <a:t>Og uanset hvad, skal du ALDRIG opgive vigtige oplysninger på reaktion på sådan en besked – uanset om den er på skrift eller om du bliver ringet op.</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21</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(Øvelsen tager ca. 15-20 min.)</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sikreste er som sagt at gå helt udenom at klikke på </a:t>
            </a:r>
            <a:r>
              <a:rPr lang="da-DK" sz="1200" b="0" i="0" u="none" strike="noStrike" cap="none" dirty="0" smtClean="0">
                <a:solidFill>
                  <a:schemeClr val="dk1"/>
                </a:solidFill>
                <a:latin typeface="Calibri"/>
                <a:ea typeface="Calibri"/>
                <a:cs typeface="Calibri"/>
                <a:sym typeface="Calibri"/>
              </a:rPr>
              <a:t>mails, </a:t>
            </a:r>
            <a:r>
              <a:rPr lang="da-DK" sz="1200" b="0" i="0" u="none" strike="noStrike" cap="none" dirty="0">
                <a:solidFill>
                  <a:schemeClr val="dk1"/>
                </a:solidFill>
                <a:latin typeface="Calibri"/>
                <a:ea typeface="Calibri"/>
                <a:cs typeface="Calibri"/>
                <a:sym typeface="Calibri"/>
              </a:rPr>
              <a:t>I er i tvivl om, men det hjælper også at kunne spotte, hvilke der ser mistænkelige ud – så nu skal vi quizze og se, hvor mange falske beskeder, </a:t>
            </a:r>
            <a:r>
              <a:rPr lang="da-DK" sz="1200" b="0" i="0" u="none" strike="noStrike" cap="none" dirty="0" smtClean="0">
                <a:solidFill>
                  <a:schemeClr val="dk1"/>
                </a:solidFill>
                <a:latin typeface="Calibri"/>
                <a:ea typeface="Calibri"/>
                <a:cs typeface="Calibri"/>
                <a:sym typeface="Calibri"/>
              </a:rPr>
              <a:t>I kan spotte.</a:t>
            </a:r>
            <a:endParaRPr lang="da-DK" sz="1200" b="0" i="0" u="none" strike="noStrike" cap="none" dirty="0">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22</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a:solidFill>
                  <a:schemeClr val="dk1"/>
                </a:solidFill>
                <a:latin typeface="Calibri"/>
                <a:ea typeface="Calibri"/>
                <a:cs typeface="Calibri"/>
                <a:sym typeface="Calibri"/>
              </a:rPr>
              <a:t>Jeg kommer til at vise jer to forskellige billeder af beskeder, og så skal I gætte på, hvilken en af dem, der er falsk – der er 5 runder i alt.</a:t>
            </a:r>
          </a:p>
        </p:txBody>
      </p:sp>
      <p:sp>
        <p:nvSpPr>
          <p:cNvPr id="384" name="Shape 38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23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90" name="Shape 3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96" name="Shape 3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05" name="Shape 4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20" name="Shape 4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26" name="Shape 4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41" name="Shape 4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En falsk besked er en besked fra en, der udgiver sig for at være en anden – fx en du kender, og som prøver at lokke dig til at opgive personlige oplysninger.</a:t>
            </a:r>
          </a:p>
          <a:p>
            <a:pPr marL="0" marR="0" lvl="0" indent="0" algn="l" rtl="0">
              <a:spcBef>
                <a:spcPts val="0"/>
              </a:spcBef>
              <a:buNone/>
            </a:pPr>
            <a:r>
              <a:rPr lang="da-DK" sz="1200" b="0" i="0" u="none" strike="noStrike" cap="none" dirty="0">
                <a:solidFill>
                  <a:schemeClr val="dk1"/>
                </a:solidFill>
                <a:latin typeface="Calibri"/>
                <a:ea typeface="Calibri"/>
                <a:cs typeface="Calibri"/>
                <a:sym typeface="Calibri"/>
              </a:rPr>
              <a:t>Det kan være forskellige ting, men nogle af de </a:t>
            </a:r>
            <a:r>
              <a:rPr lang="da-DK" sz="1200" b="0" i="0" u="none" strike="noStrike" cap="none" dirty="0" smtClean="0">
                <a:solidFill>
                  <a:schemeClr val="dk1"/>
                </a:solidFill>
                <a:latin typeface="Calibri"/>
                <a:ea typeface="Calibri"/>
                <a:cs typeface="Calibri"/>
                <a:sym typeface="Calibri"/>
              </a:rPr>
              <a:t>oplysninger, </a:t>
            </a:r>
            <a:r>
              <a:rPr lang="da-DK" sz="1200" b="0" i="0" u="none" strike="noStrike" cap="none" dirty="0">
                <a:solidFill>
                  <a:schemeClr val="dk1"/>
                </a:solidFill>
                <a:latin typeface="Calibri"/>
                <a:ea typeface="Calibri"/>
                <a:cs typeface="Calibri"/>
                <a:sym typeface="Calibri"/>
              </a:rPr>
              <a:t>de oftest forsøger at franarre </a:t>
            </a:r>
            <a:r>
              <a:rPr lang="da-DK" sz="1200" b="0" i="0" u="none" strike="noStrike" cap="none" dirty="0" smtClean="0">
                <a:solidFill>
                  <a:schemeClr val="dk1"/>
                </a:solidFill>
                <a:latin typeface="Calibri"/>
                <a:ea typeface="Calibri"/>
                <a:cs typeface="Calibri"/>
                <a:sym typeface="Calibri"/>
              </a:rPr>
              <a:t>dig, </a:t>
            </a:r>
            <a:r>
              <a:rPr lang="da-DK" sz="1200" b="0" i="0" u="none" strike="noStrike" cap="none" dirty="0">
                <a:solidFill>
                  <a:schemeClr val="dk1"/>
                </a:solidFill>
                <a:latin typeface="Calibri"/>
                <a:ea typeface="Calibri"/>
                <a:cs typeface="Calibri"/>
                <a:sym typeface="Calibri"/>
              </a:rPr>
              <a:t>er dine bankoplysninger, fx dine kontooplysninger, eller dine </a:t>
            </a:r>
            <a:r>
              <a:rPr lang="da-DK" sz="1200" b="0" i="0" u="none" strike="noStrike" cap="none" dirty="0" err="1" smtClean="0">
                <a:solidFill>
                  <a:schemeClr val="dk1"/>
                </a:solidFill>
                <a:latin typeface="Calibri"/>
                <a:ea typeface="Calibri"/>
                <a:cs typeface="Calibri"/>
                <a:sym typeface="Calibri"/>
              </a:rPr>
              <a:t>login</a:t>
            </a:r>
            <a:r>
              <a:rPr lang="da-DK" sz="1200" b="0" i="0" u="none" strike="noStrike" cap="none" dirty="0" smtClean="0">
                <a:solidFill>
                  <a:schemeClr val="dk1"/>
                </a:solidFill>
                <a:latin typeface="Calibri"/>
                <a:ea typeface="Calibri"/>
                <a:cs typeface="Calibri"/>
                <a:sym typeface="Calibri"/>
              </a:rPr>
              <a:t>-informationer</a:t>
            </a:r>
            <a:r>
              <a:rPr lang="da-DK" sz="1200" b="0" i="0" u="none" strike="noStrike" cap="none" baseline="0" dirty="0" smtClean="0">
                <a:solidFill>
                  <a:schemeClr val="dk1"/>
                </a:solidFill>
                <a:latin typeface="Calibri"/>
                <a:ea typeface="Calibri"/>
                <a:cs typeface="Calibri"/>
                <a:sym typeface="Calibri"/>
              </a:rPr>
              <a:t> til </a:t>
            </a:r>
            <a:r>
              <a:rPr lang="da-DK" sz="1200" b="0" i="0" u="none" strike="noStrike" cap="none" dirty="0" smtClean="0">
                <a:solidFill>
                  <a:schemeClr val="dk1"/>
                </a:solidFill>
                <a:latin typeface="Calibri"/>
                <a:ea typeface="Calibri"/>
                <a:cs typeface="Calibri"/>
                <a:sym typeface="Calibri"/>
              </a:rPr>
              <a:t>fx </a:t>
            </a:r>
            <a:r>
              <a:rPr lang="da-DK" sz="1200" b="0" i="0" u="none" strike="noStrike" cap="none" dirty="0" err="1">
                <a:solidFill>
                  <a:schemeClr val="dk1"/>
                </a:solidFill>
                <a:latin typeface="Calibri"/>
                <a:ea typeface="Calibri"/>
                <a:cs typeface="Calibri"/>
                <a:sym typeface="Calibri"/>
              </a:rPr>
              <a:t>NemID</a:t>
            </a:r>
            <a:r>
              <a:rPr lang="da-DK" sz="1200" b="0" i="0" u="none" strike="noStrike" cap="none" dirty="0">
                <a:solidFill>
                  <a:schemeClr val="dk1"/>
                </a:solidFill>
                <a:latin typeface="Calibri"/>
                <a:ea typeface="Calibri"/>
                <a:cs typeface="Calibri"/>
                <a:sym typeface="Calibri"/>
              </a:rPr>
              <a:t> eller </a:t>
            </a:r>
            <a:r>
              <a:rPr lang="da-DK" sz="1200" b="0" i="0" u="none" strike="noStrike" cap="none" dirty="0" err="1">
                <a:solidFill>
                  <a:schemeClr val="dk1"/>
                </a:solidFill>
                <a:latin typeface="Calibri"/>
                <a:ea typeface="Calibri"/>
                <a:cs typeface="Calibri"/>
                <a:sym typeface="Calibri"/>
              </a:rPr>
              <a:t>AppleID</a:t>
            </a:r>
            <a:endParaRPr lang="da-DK" sz="1200" b="0" i="0" u="none" strike="noStrike" cap="none"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3</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57" name="Shape 4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65" name="Shape 4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71" name="Shape 4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81" name="Shape 4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87" name="Shape 4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36</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06" name="Shape 5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da-DK" sz="1200" b="0" i="0" u="none" strike="noStrike" cap="none" dirty="0" smtClean="0">
                <a:solidFill>
                  <a:schemeClr val="dk1"/>
                </a:solidFill>
                <a:latin typeface="Calibri"/>
                <a:ea typeface="Calibri"/>
                <a:cs typeface="Calibri"/>
                <a:sym typeface="Calibri"/>
              </a:rPr>
              <a:t>Det var sørme dem begge, der var falske!</a:t>
            </a:r>
          </a:p>
          <a:p>
            <a:pPr marL="0" lvl="0" indent="0">
              <a:spcBef>
                <a:spcPts val="0"/>
              </a:spcBef>
              <a:buNone/>
            </a:pPr>
            <a:endParaRPr dirty="0"/>
          </a:p>
        </p:txBody>
      </p:sp>
      <p:sp>
        <p:nvSpPr>
          <p:cNvPr id="512" name="Shape 5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26" name="Shape 5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 typeface="Arial"/>
              <a:buChar char="•"/>
            </a:pPr>
            <a:r>
              <a:rPr lang="da-DK" sz="1200" b="0" i="0" u="none" strike="noStrike" cap="none" dirty="0">
                <a:solidFill>
                  <a:schemeClr val="dk1"/>
                </a:solidFill>
                <a:latin typeface="Calibri"/>
                <a:ea typeface="Calibri"/>
                <a:cs typeface="Calibri"/>
                <a:sym typeface="Calibri"/>
              </a:rPr>
              <a:t>Når du opretter en profil et sted på nettet, ligger din </a:t>
            </a:r>
            <a:r>
              <a:rPr lang="da-DK" sz="1200" b="0" i="0" u="none" strike="noStrike" cap="none" dirty="0" smtClean="0">
                <a:solidFill>
                  <a:schemeClr val="dk1"/>
                </a:solidFill>
                <a:latin typeface="Calibri"/>
                <a:ea typeface="Calibri"/>
                <a:cs typeface="Calibri"/>
                <a:sym typeface="Calibri"/>
              </a:rPr>
              <a:t>e-mail </a:t>
            </a:r>
            <a:r>
              <a:rPr lang="da-DK" sz="1200" b="0" i="0" u="none" strike="noStrike" cap="none" dirty="0">
                <a:solidFill>
                  <a:schemeClr val="dk1"/>
                </a:solidFill>
                <a:latin typeface="Calibri"/>
                <a:ea typeface="Calibri"/>
                <a:cs typeface="Calibri"/>
                <a:sym typeface="Calibri"/>
              </a:rPr>
              <a:t>hos den virksomhed</a:t>
            </a:r>
          </a:p>
          <a:p>
            <a:pPr marL="285750" marR="0" lvl="0" indent="-285750" algn="l" rtl="0">
              <a:lnSpc>
                <a:spcPct val="100000"/>
              </a:lnSpc>
              <a:spcBef>
                <a:spcPts val="1200"/>
              </a:spcBef>
              <a:spcAft>
                <a:spcPts val="0"/>
              </a:spcAft>
              <a:buClr>
                <a:schemeClr val="dk1"/>
              </a:buClr>
              <a:buSzPts val="1200"/>
              <a:buFont typeface="Arial"/>
              <a:buChar char="•"/>
            </a:pPr>
            <a:r>
              <a:rPr lang="da-DK" sz="1200" b="0" i="0" u="none" strike="noStrike" cap="none" dirty="0">
                <a:solidFill>
                  <a:schemeClr val="dk1"/>
                </a:solidFill>
                <a:latin typeface="Calibri"/>
                <a:ea typeface="Calibri"/>
                <a:cs typeface="Calibri"/>
                <a:sym typeface="Calibri"/>
              </a:rPr>
              <a:t>Det kunne fx være en webshop som Bilka.dk eller et socialt medie som </a:t>
            </a:r>
            <a:r>
              <a:rPr lang="da-DK" sz="1200" b="0" i="0" u="none" strike="noStrike" cap="none" dirty="0" err="1">
                <a:solidFill>
                  <a:schemeClr val="dk1"/>
                </a:solidFill>
                <a:latin typeface="Calibri"/>
                <a:ea typeface="Calibri"/>
                <a:cs typeface="Calibri"/>
                <a:sym typeface="Calibri"/>
              </a:rPr>
              <a:t>Facebook</a:t>
            </a:r>
            <a:endParaRPr lang="da-DK" sz="12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dk1"/>
              </a:buClr>
              <a:buSzPts val="1200"/>
              <a:buFont typeface="Arial"/>
              <a:buChar char="•"/>
            </a:pPr>
            <a:r>
              <a:rPr lang="da-DK" sz="1200" b="0" i="0" u="none" strike="noStrike" cap="none" dirty="0">
                <a:solidFill>
                  <a:schemeClr val="dk1"/>
                </a:solidFill>
                <a:latin typeface="Calibri"/>
                <a:ea typeface="Calibri"/>
                <a:cs typeface="Calibri"/>
                <a:sym typeface="Calibri"/>
              </a:rPr>
              <a:t>Hvis virksomheden ikke passer ordentligt på din </a:t>
            </a:r>
            <a:r>
              <a:rPr lang="da-DK" sz="1200" b="0" i="0" u="none" strike="noStrike" cap="none" dirty="0" smtClean="0">
                <a:solidFill>
                  <a:schemeClr val="dk1"/>
                </a:solidFill>
                <a:latin typeface="Calibri"/>
                <a:ea typeface="Calibri"/>
                <a:cs typeface="Calibri"/>
                <a:sym typeface="Calibri"/>
              </a:rPr>
              <a:t>e-mail</a:t>
            </a:r>
            <a:r>
              <a:rPr lang="da-DK" sz="1200" b="0" i="0" u="none" strike="noStrike" cap="none" dirty="0">
                <a:solidFill>
                  <a:schemeClr val="dk1"/>
                </a:solidFill>
                <a:latin typeface="Calibri"/>
                <a:ea typeface="Calibri"/>
                <a:cs typeface="Calibri"/>
                <a:sym typeface="Calibri"/>
              </a:rPr>
              <a:t>, kan den havne i hænderne på en hacker…</a:t>
            </a:r>
          </a:p>
          <a:p>
            <a:pPr marL="285750" marR="0" lvl="0" indent="-285750" algn="l" rtl="0">
              <a:lnSpc>
                <a:spcPct val="100000"/>
              </a:lnSpc>
              <a:spcBef>
                <a:spcPts val="1200"/>
              </a:spcBef>
              <a:spcAft>
                <a:spcPts val="0"/>
              </a:spcAft>
              <a:buClr>
                <a:schemeClr val="dk1"/>
              </a:buClr>
              <a:buSzPts val="1200"/>
              <a:buFont typeface="Arial"/>
              <a:buChar char="•"/>
            </a:pPr>
            <a:r>
              <a:rPr lang="da-DK" sz="1200" b="0" i="0" u="none" strike="noStrike" cap="none" dirty="0">
                <a:solidFill>
                  <a:schemeClr val="dk1"/>
                </a:solidFill>
                <a:latin typeface="Calibri"/>
                <a:ea typeface="Calibri"/>
                <a:cs typeface="Calibri"/>
                <a:sym typeface="Calibri"/>
              </a:rPr>
              <a:t>Som så kan sende dig farlige </a:t>
            </a:r>
            <a:r>
              <a:rPr lang="da-DK" sz="1200" b="0" i="0" u="none" strike="noStrike" cap="none" dirty="0" smtClean="0">
                <a:solidFill>
                  <a:schemeClr val="dk1"/>
                </a:solidFill>
                <a:latin typeface="Calibri"/>
                <a:ea typeface="Calibri"/>
                <a:cs typeface="Calibri"/>
                <a:sym typeface="Calibri"/>
              </a:rPr>
              <a:t>e-mails</a:t>
            </a:r>
            <a:endParaRPr lang="da-DK" sz="1200" b="0" i="0" u="none" strike="noStrike" cap="none" dirty="0">
              <a:solidFill>
                <a:schemeClr val="dk1"/>
              </a:solidFill>
              <a:latin typeface="Calibri"/>
              <a:ea typeface="Calibri"/>
              <a:cs typeface="Calibri"/>
              <a:sym typeface="Calibri"/>
            </a:endParaRPr>
          </a:p>
          <a:p>
            <a:pPr marL="0" marR="0" lvl="0" indent="0" algn="l" rtl="0">
              <a:spcBef>
                <a:spcPts val="1200"/>
              </a:spcBef>
              <a:buNone/>
            </a:pPr>
            <a:endParaRPr sz="1200" b="0" i="0" u="none" strike="noStrike" cap="none" dirty="0">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4</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32" name="Shape 5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47" name="Shape 5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69" name="Shape 5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84" name="Shape 5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lang="da-DK" sz="1200" b="0" i="0" u="none" strike="noStrike" cap="none" dirty="0">
              <a:solidFill>
                <a:schemeClr val="dk1"/>
              </a:solidFill>
              <a:latin typeface="Calibri"/>
              <a:ea typeface="Calibri"/>
              <a:cs typeface="Calibri"/>
              <a:sym typeface="Calibri"/>
            </a:endParaRPr>
          </a:p>
        </p:txBody>
      </p:sp>
      <p:sp>
        <p:nvSpPr>
          <p:cNvPr id="591" name="Shape 59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45</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98" name="Shape 5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05" name="Shape 6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11" name="Shape 6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49</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5</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6</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7</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8</a:t>
            </a:fld>
            <a:endParaRPr lang="da-DK"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200" b="0" i="0" u="none" strike="noStrike" cap="none" dirty="0" smtClean="0">
                <a:solidFill>
                  <a:schemeClr val="dk1"/>
                </a:solidFill>
                <a:latin typeface="Calibri"/>
                <a:ea typeface="Calibri"/>
                <a:cs typeface="Calibri"/>
                <a:sym typeface="Calibri"/>
              </a:rPr>
              <a:t>Der er mange måder at blive snydt på på nettet, og måske har I hørt nogle af de her udtryk?</a:t>
            </a:r>
          </a:p>
          <a:p>
            <a:pPr marL="0" marR="0" lvl="0" indent="0" algn="l" rtl="0">
              <a:spcBef>
                <a:spcPts val="0"/>
              </a:spcBef>
              <a:buNone/>
            </a:pPr>
            <a:r>
              <a:rPr lang="da-DK" sz="1200" b="0" i="0" u="none" strike="noStrike" cap="none" dirty="0" smtClean="0">
                <a:solidFill>
                  <a:schemeClr val="dk1"/>
                </a:solidFill>
                <a:latin typeface="Calibri"/>
                <a:ea typeface="Calibri"/>
                <a:cs typeface="Calibri"/>
                <a:sym typeface="Calibri"/>
              </a:rPr>
              <a:t>Det er ikke fordi vi skal gå i dybden med alle disse, men mere for at give jer et indtryk af, at hackerne gør mange forskellige ting for at snyde os på flere forskellige måder og med forskellige formål.</a:t>
            </a:r>
          </a:p>
          <a:p>
            <a:pPr marL="0" marR="0" lvl="0" indent="0" algn="l" rtl="0">
              <a:spcBef>
                <a:spcPts val="0"/>
              </a:spcBef>
              <a:buNone/>
            </a:pPr>
            <a:endParaRPr lang="da-DK" sz="1200" b="0" i="0" u="none" strike="noStrike" cap="none" dirty="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da-DK" sz="1200">
                <a:solidFill>
                  <a:schemeClr val="dk1"/>
                </a:solidFill>
                <a:latin typeface="Calibri"/>
                <a:ea typeface="Calibri"/>
                <a:cs typeface="Calibri"/>
                <a:sym typeface="Calibri"/>
              </a:rPr>
              <a:t>9</a:t>
            </a:fld>
            <a:endParaRPr lang="da-DK"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8" name="Shape 18"/>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888888"/>
              </a:buClr>
              <a:buSzPts val="2400"/>
              <a:buFont typeface="Arial"/>
              <a:buNone/>
              <a:defRPr sz="2400" b="0" i="0" u="none" strike="noStrike" cap="none">
                <a:solidFill>
                  <a:srgbClr val="888888"/>
                </a:solidFill>
                <a:latin typeface="Verdana"/>
                <a:ea typeface="Verdana"/>
                <a:cs typeface="Verdana"/>
                <a:sym typeface="Verdana"/>
              </a:defRPr>
            </a:lvl1pPr>
            <a:lvl2pPr marL="457200" marR="0" lvl="1" indent="0" algn="l" rtl="0">
              <a:lnSpc>
                <a:spcPct val="100000"/>
              </a:lnSpc>
              <a:spcBef>
                <a:spcPts val="500"/>
              </a:spcBef>
              <a:buClr>
                <a:srgbClr val="888888"/>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l" rtl="0">
              <a:lnSpc>
                <a:spcPct val="100000"/>
              </a:lnSpc>
              <a:spcBef>
                <a:spcPts val="500"/>
              </a:spcBef>
              <a:buClr>
                <a:srgbClr val="888888"/>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19" name="Shape 1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b="0" i="0" u="none" strike="noStrike" cap="none">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3" name="Shape 73"/>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0" name="Shape 80"/>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rgbClr val="415359"/>
              </a:buClr>
              <a:buSzPts val="2400"/>
              <a:buFont typeface="Arial"/>
              <a:buNone/>
              <a:defRPr sz="2400" b="1"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1" name="Shape 81"/>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2" name="Shape 82"/>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rgbClr val="415359"/>
              </a:buClr>
              <a:buSzPts val="2400"/>
              <a:buFont typeface="Arial"/>
              <a:buNone/>
              <a:defRPr sz="2400" b="1"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3" name="Shape 83"/>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4" name="Shape 8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 name="Shape 8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86" name="Shape 8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ammenlignin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59578" y="750721"/>
            <a:ext cx="5833727" cy="823912"/>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rgbClr val="415359"/>
              </a:buClr>
              <a:buSzPts val="2800"/>
              <a:buFont typeface="Arial"/>
              <a:buNone/>
              <a:defRPr sz="2800" b="1"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9" name="Shape 89"/>
          <p:cNvSpPr txBox="1">
            <a:spLocks noGrp="1"/>
          </p:cNvSpPr>
          <p:nvPr>
            <p:ph type="body" idx="2"/>
          </p:nvPr>
        </p:nvSpPr>
        <p:spPr>
          <a:xfrm>
            <a:off x="759578" y="1876925"/>
            <a:ext cx="5833727" cy="4331369"/>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400"/>
              <a:buFont typeface="Arial"/>
              <a:buNone/>
              <a:defRPr sz="24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90" name="Shape 9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1" name="Shape 9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2" name="Shape 9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Indhold med billedteks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3200"/>
              <a:buFont typeface="Verdana"/>
              <a:buNone/>
              <a:defRPr sz="32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5" name="Shape 95"/>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100000"/>
              </a:lnSpc>
              <a:spcBef>
                <a:spcPts val="1000"/>
              </a:spcBef>
              <a:buClr>
                <a:srgbClr val="415359"/>
              </a:buClr>
              <a:buSzPts val="3200"/>
              <a:buFont typeface="Arial"/>
              <a:buChar char="•"/>
              <a:defRPr sz="3200" b="0" i="0" u="none" strike="noStrike" cap="none">
                <a:solidFill>
                  <a:srgbClr val="415359"/>
                </a:solidFill>
                <a:latin typeface="Verdana"/>
                <a:ea typeface="Verdana"/>
                <a:cs typeface="Verdana"/>
                <a:sym typeface="Verdana"/>
              </a:defRPr>
            </a:lvl1pPr>
            <a:lvl2pPr marL="685800" marR="0" lvl="1" indent="-50800" algn="l" rtl="0">
              <a:lnSpc>
                <a:spcPct val="100000"/>
              </a:lnSpc>
              <a:spcBef>
                <a:spcPts val="5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2pPr>
            <a:lvl3pPr marL="1143000" marR="0" lvl="2"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3pPr>
            <a:lvl4pPr marL="1600200" marR="0" lvl="3"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4pPr>
            <a:lvl5pPr marL="2057400" marR="0" lvl="4"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96" name="Shape 96"/>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1600"/>
              <a:buFont typeface="Arial"/>
              <a:buNone/>
              <a:defRPr sz="16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1400"/>
              <a:buFont typeface="Arial"/>
              <a:buNone/>
              <a:defRPr sz="14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200"/>
              <a:buFont typeface="Arial"/>
              <a:buNone/>
              <a:defRPr sz="12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97" name="Shape 9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8" name="Shape 9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Shape 9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el og lodret teks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02" name="Shape 102"/>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3" name="Shape 10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4" name="Shape 10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5" name="Shape 10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Lodret titel og teks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08" name="Shape 108"/>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9" name="Shape 10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0" name="Shape 11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1" name="Shape 11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25" name="Shape 2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b="0" i="0" u="none" strike="noStrike" cap="none">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Billede med billedteks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3200"/>
              <a:buFont typeface="Verdana"/>
              <a:buNone/>
              <a:defRPr sz="32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8" name="Shape 28"/>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3200"/>
              <a:buFont typeface="Arial"/>
              <a:buNone/>
              <a:defRPr sz="32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2800"/>
              <a:buFont typeface="Arial"/>
              <a:buNone/>
              <a:defRPr sz="28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2400"/>
              <a:buFont typeface="Arial"/>
              <a:buNone/>
              <a:defRPr sz="24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29" name="Shape 29"/>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1600"/>
              <a:buFont typeface="Arial"/>
              <a:buNone/>
              <a:defRPr sz="16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415359"/>
              </a:buClr>
              <a:buSzPts val="1400"/>
              <a:buFont typeface="Arial"/>
              <a:buNone/>
              <a:defRPr sz="1400" b="0" i="0" u="none" strike="noStrike" cap="none">
                <a:solidFill>
                  <a:srgbClr val="415359"/>
                </a:solidFill>
                <a:latin typeface="Verdana"/>
                <a:ea typeface="Verdana"/>
                <a:cs typeface="Verdana"/>
                <a:sym typeface="Verdana"/>
              </a:defRPr>
            </a:lvl2pPr>
            <a:lvl3pPr marL="914400" marR="0" lvl="2" indent="0" algn="l" rtl="0">
              <a:lnSpc>
                <a:spcPct val="100000"/>
              </a:lnSpc>
              <a:spcBef>
                <a:spcPts val="500"/>
              </a:spcBef>
              <a:buClr>
                <a:srgbClr val="415359"/>
              </a:buClr>
              <a:buSzPts val="1200"/>
              <a:buFont typeface="Arial"/>
              <a:buNone/>
              <a:defRPr sz="1200" b="0" i="0" u="none" strike="noStrike" cap="none">
                <a:solidFill>
                  <a:srgbClr val="415359"/>
                </a:solidFill>
                <a:latin typeface="Verdana"/>
                <a:ea typeface="Verdana"/>
                <a:cs typeface="Verdana"/>
                <a:sym typeface="Verdana"/>
              </a:defRPr>
            </a:lvl3pPr>
            <a:lvl4pPr marL="1371600" marR="0" lvl="3"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4pPr>
            <a:lvl5pPr marL="1828800" marR="0" lvl="4" indent="0" algn="l" rtl="0">
              <a:lnSpc>
                <a:spcPct val="100000"/>
              </a:lnSpc>
              <a:spcBef>
                <a:spcPts val="500"/>
              </a:spcBef>
              <a:buClr>
                <a:srgbClr val="415359"/>
              </a:buClr>
              <a:buSzPts val="1000"/>
              <a:buFont typeface="Arial"/>
              <a:buNone/>
              <a:defRPr sz="1000" b="0" i="0" u="none" strike="noStrike" cap="none">
                <a:solidFill>
                  <a:srgbClr val="415359"/>
                </a:solidFill>
                <a:latin typeface="Verdana"/>
                <a:ea typeface="Verdana"/>
                <a:cs typeface="Verdana"/>
                <a:sym typeface="Verdana"/>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5" name="Shape 35"/>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6" name="Shape 3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38" name="Shape 3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1" name="Shape 41"/>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ctr"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2pPr>
            <a:lvl3pPr marL="914400" marR="0" lvl="2" indent="0" algn="ctr"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3pPr>
            <a:lvl4pPr marL="1371600" marR="0" lvl="3"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4pPr>
            <a:lvl5pPr marL="1828800" marR="0" lvl="4"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Afsnitsoverskrift">
    <p:spTree>
      <p:nvGrpSpPr>
        <p:cNvPr id="1" name="Shape 50"/>
        <p:cNvGrpSpPr/>
        <p:nvPr/>
      </p:nvGrpSpPr>
      <p:grpSpPr>
        <a:xfrm>
          <a:off x="0" y="0"/>
          <a:ext cx="0" cy="0"/>
          <a:chOff x="0" y="0"/>
          <a:chExt cx="0" cy="0"/>
        </a:xfrm>
      </p:grpSpPr>
      <p:sp>
        <p:nvSpPr>
          <p:cNvPr id="51" name="Shape 51"/>
          <p:cNvSpPr/>
          <p:nvPr/>
        </p:nvSpPr>
        <p:spPr>
          <a:xfrm>
            <a:off x="0" y="0"/>
            <a:ext cx="12192000" cy="6858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2" name="Shape 52"/>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3" name="Shape 53"/>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l" rtl="0">
              <a:lnSpc>
                <a:spcPct val="100000"/>
              </a:lnSpc>
              <a:spcBef>
                <a:spcPts val="500"/>
              </a:spcBef>
              <a:buClr>
                <a:srgbClr val="888888"/>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l" rtl="0">
              <a:lnSpc>
                <a:spcPct val="100000"/>
              </a:lnSpc>
              <a:spcBef>
                <a:spcPts val="500"/>
              </a:spcBef>
              <a:buClr>
                <a:srgbClr val="888888"/>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l" rtl="0">
              <a:lnSpc>
                <a:spcPct val="10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5" name="Shape 5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56" name="Shape 5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el og indholdsobjekt">
    <p:spTree>
      <p:nvGrpSpPr>
        <p:cNvPr id="1" name="Shape 57"/>
        <p:cNvGrpSpPr/>
        <p:nvPr/>
      </p:nvGrpSpPr>
      <p:grpSpPr>
        <a:xfrm>
          <a:off x="0" y="0"/>
          <a:ext cx="0" cy="0"/>
          <a:chOff x="0" y="0"/>
          <a:chExt cx="0" cy="0"/>
        </a:xfrm>
      </p:grpSpPr>
      <p:sp>
        <p:nvSpPr>
          <p:cNvPr id="58" name="Shape 58"/>
          <p:cNvSpPr/>
          <p:nvPr/>
        </p:nvSpPr>
        <p:spPr>
          <a:xfrm>
            <a:off x="0" y="0"/>
            <a:ext cx="12192000" cy="6858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9" name="Shape 5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0" name="Shape 60"/>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3" name="Shape 6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elslide">
    <p:spTree>
      <p:nvGrpSpPr>
        <p:cNvPr id="1" name="Shape 64"/>
        <p:cNvGrpSpPr/>
        <p:nvPr/>
      </p:nvGrpSpPr>
      <p:grpSpPr>
        <a:xfrm>
          <a:off x="0" y="0"/>
          <a:ext cx="0" cy="0"/>
          <a:chOff x="0" y="0"/>
          <a:chExt cx="0" cy="0"/>
        </a:xfrm>
      </p:grpSpPr>
      <p:sp>
        <p:nvSpPr>
          <p:cNvPr id="65" name="Shape 65"/>
          <p:cNvSpPr/>
          <p:nvPr/>
        </p:nvSpPr>
        <p:spPr>
          <a:xfrm>
            <a:off x="0" y="0"/>
            <a:ext cx="12192000" cy="6858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66" name="Shape 6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7" name="Shape 6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100000"/>
              </a:lnSpc>
              <a:spcBef>
                <a:spcPts val="1000"/>
              </a:spcBef>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457200" marR="0" lvl="1" indent="0" algn="ctr" rtl="0">
              <a:lnSpc>
                <a:spcPct val="100000"/>
              </a:lnSpc>
              <a:spcBef>
                <a:spcPts val="500"/>
              </a:spcBef>
              <a:buClr>
                <a:srgbClr val="415359"/>
              </a:buClr>
              <a:buSzPts val="2000"/>
              <a:buFont typeface="Arial"/>
              <a:buNone/>
              <a:defRPr sz="2000" b="0" i="0" u="none" strike="noStrike" cap="none">
                <a:solidFill>
                  <a:srgbClr val="415359"/>
                </a:solidFill>
                <a:latin typeface="Verdana"/>
                <a:ea typeface="Verdana"/>
                <a:cs typeface="Verdana"/>
                <a:sym typeface="Verdana"/>
              </a:defRPr>
            </a:lvl2pPr>
            <a:lvl3pPr marL="914400" marR="0" lvl="2" indent="0" algn="ctr" rtl="0">
              <a:lnSpc>
                <a:spcPct val="100000"/>
              </a:lnSpc>
              <a:spcBef>
                <a:spcPts val="500"/>
              </a:spcBef>
              <a:buClr>
                <a:srgbClr val="415359"/>
              </a:buClr>
              <a:buSzPts val="1800"/>
              <a:buFont typeface="Arial"/>
              <a:buNone/>
              <a:defRPr sz="1800" b="0" i="0" u="none" strike="noStrike" cap="none">
                <a:solidFill>
                  <a:srgbClr val="415359"/>
                </a:solidFill>
                <a:latin typeface="Verdana"/>
                <a:ea typeface="Verdana"/>
                <a:cs typeface="Verdana"/>
                <a:sym typeface="Verdana"/>
              </a:defRPr>
            </a:lvl3pPr>
            <a:lvl4pPr marL="1371600" marR="0" lvl="3"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4pPr>
            <a:lvl5pPr marL="1828800" marR="0" lvl="4" indent="0" algn="ctr" rtl="0">
              <a:lnSpc>
                <a:spcPct val="100000"/>
              </a:lnSpc>
              <a:spcBef>
                <a:spcPts val="500"/>
              </a:spcBef>
              <a:buClr>
                <a:srgbClr val="415359"/>
              </a:buClr>
              <a:buSzPts val="1600"/>
              <a:buFont typeface="Arial"/>
              <a:buNone/>
              <a:defRPr sz="1600" b="0" i="0" u="none" strike="noStrike" cap="none">
                <a:solidFill>
                  <a:srgbClr val="415359"/>
                </a:solidFill>
                <a:latin typeface="Verdana"/>
                <a:ea typeface="Verdana"/>
                <a:cs typeface="Verdana"/>
                <a:sym typeface="Verdana"/>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70" name="Shape 7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a:solidFill>
                  <a:srgbClr val="888888"/>
                </a:solidFill>
                <a:latin typeface="Verdana"/>
                <a:ea typeface="Verdana"/>
                <a:cs typeface="Verdana"/>
                <a:sym typeface="Verdana"/>
              </a:rPr>
              <a:t>‹nr.›</a:t>
            </a:fld>
            <a:endParaRPr lang="da-DK" sz="1200">
              <a:solidFill>
                <a:srgbClr val="888888"/>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841"/>
            <a:ext cx="12192000" cy="6858000"/>
          </a:xfrm>
          <a:prstGeom prst="rect">
            <a:avLst/>
          </a:prstGeom>
          <a:gradFill>
            <a:gsLst>
              <a:gs pos="0">
                <a:srgbClr val="CDC9BB">
                  <a:alpha val="0"/>
                </a:srgbClr>
              </a:gs>
              <a:gs pos="99000">
                <a:srgbClr val="CAC8B9">
                  <a:alpha val="62745"/>
                </a:srgbClr>
              </a:gs>
              <a:gs pos="100000">
                <a:srgbClr val="CAC8B9">
                  <a:alpha val="62745"/>
                </a:srgbClr>
              </a:gs>
            </a:gsLst>
            <a:lin ang="16200000" scaled="0"/>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sp>
        <p:nvSpPr>
          <p:cNvPr id="11" name="Shape 1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2" name="Shape 12"/>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100000"/>
              </a:lnSpc>
              <a:spcBef>
                <a:spcPts val="1000"/>
              </a:spcBef>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685800" marR="0" lvl="1" indent="-76200" algn="l" rtl="0">
              <a:lnSpc>
                <a:spcPct val="100000"/>
              </a:lnSpc>
              <a:spcBef>
                <a:spcPts val="500"/>
              </a:spcBef>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143000" marR="0" lvl="2" indent="-101600" algn="l" rtl="0">
              <a:lnSpc>
                <a:spcPct val="100000"/>
              </a:lnSpc>
              <a:spcBef>
                <a:spcPts val="500"/>
              </a:spcBef>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600200" marR="0" lvl="3"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057400" marR="0" lvl="4" indent="-114300" algn="l" rtl="0">
              <a:lnSpc>
                <a:spcPct val="100000"/>
              </a:lnSpc>
              <a:spcBef>
                <a:spcPts val="500"/>
              </a:spcBef>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Verdana"/>
                <a:ea typeface="Verdana"/>
                <a:cs typeface="Verdana"/>
                <a:sym typeface="Verdana"/>
              </a:defRPr>
            </a:lvl1pPr>
            <a:lvl2pPr marL="457200" marR="0" lvl="1" indent="0" algn="l" rtl="0">
              <a:spcBef>
                <a:spcPts val="0"/>
              </a:spcBef>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Shape 1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da-DK" sz="1200" b="0" i="0" u="none" strike="noStrike" cap="none">
                <a:solidFill>
                  <a:srgbClr val="888888"/>
                </a:solidFill>
                <a:latin typeface="Verdana"/>
                <a:ea typeface="Verdana"/>
                <a:cs typeface="Verdana"/>
                <a:sym typeface="Verdana"/>
              </a:rPr>
              <a:t>‹nr.›</a:t>
            </a:fld>
            <a:endParaRPr lang="da-DK" sz="1200" b="0" i="0" u="none" strike="noStrike" cap="none">
              <a:solidFill>
                <a:srgbClr val="888888"/>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Lgvqm0LTiYg" TargetMode="External"/><Relationship Id="rId4" Type="http://schemas.openxmlformats.org/officeDocument/2006/relationships/hyperlink" Target="https://www.youtube.com/watch?v=Af0vA28XF-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0" y="0"/>
            <a:ext cx="12192000" cy="6858000"/>
          </a:xfrm>
          <a:prstGeom prst="rect">
            <a:avLst/>
          </a:prstGeom>
          <a:gradFill>
            <a:gsLst>
              <a:gs pos="0">
                <a:srgbClr val="F5F1E0"/>
              </a:gs>
              <a:gs pos="56000">
                <a:srgbClr val="E5E2C8"/>
              </a:gs>
              <a:gs pos="94000">
                <a:srgbClr val="CDC9BB"/>
              </a:gs>
              <a:gs pos="100000">
                <a:srgbClr val="CDC9BB"/>
              </a:gs>
            </a:gsLst>
            <a:path path="circle">
              <a:fillToRect l="50000" t="50000" r="50000" b="50000"/>
            </a:path>
            <a:tileRect/>
          </a:gra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pic>
        <p:nvPicPr>
          <p:cNvPr id="117" name="Shape 117"/>
          <p:cNvPicPr preferRelativeResize="0"/>
          <p:nvPr/>
        </p:nvPicPr>
        <p:blipFill rotWithShape="1">
          <a:blip r:embed="rId3">
            <a:alphaModFix/>
          </a:blip>
          <a:srcRect/>
          <a:stretch/>
        </p:blipFill>
        <p:spPr>
          <a:xfrm>
            <a:off x="4574361" y="350507"/>
            <a:ext cx="3138716" cy="3307093"/>
          </a:xfrm>
          <a:prstGeom prst="rect">
            <a:avLst/>
          </a:prstGeom>
          <a:noFill/>
          <a:ln>
            <a:noFill/>
          </a:ln>
        </p:spPr>
      </p:pic>
      <p:sp>
        <p:nvSpPr>
          <p:cNvPr id="118" name="Shape 118"/>
          <p:cNvSpPr txBox="1">
            <a:spLocks noGrp="1"/>
          </p:cNvSpPr>
          <p:nvPr>
            <p:ph type="title"/>
          </p:nvPr>
        </p:nvSpPr>
        <p:spPr>
          <a:xfrm>
            <a:off x="831850" y="1929194"/>
            <a:ext cx="10515600" cy="2852737"/>
          </a:xfrm>
          <a:prstGeom prst="rect">
            <a:avLst/>
          </a:prstGeom>
          <a:noFill/>
          <a:ln>
            <a:noFill/>
          </a:ln>
        </p:spPr>
        <p:txBody>
          <a:bodyPr wrap="square" lIns="91425" tIns="45700" rIns="91425" bIns="45700" anchor="b" anchorCtr="0">
            <a:noAutofit/>
          </a:bodyPr>
          <a:lstStyle/>
          <a:p>
            <a:pPr marL="0" marR="0" lvl="0" indent="-285750" algn="l" rtl="0">
              <a:lnSpc>
                <a:spcPct val="90000"/>
              </a:lnSpc>
              <a:spcBef>
                <a:spcPts val="0"/>
              </a:spcBef>
              <a:buClr>
                <a:srgbClr val="415359"/>
              </a:buClr>
              <a:buSzPts val="4500"/>
              <a:buFont typeface="Verdana"/>
              <a:buNone/>
            </a:pPr>
            <a:r>
              <a:rPr lang="da-DK" sz="4500" b="1" i="0" u="none" strike="noStrike" cap="none">
                <a:solidFill>
                  <a:srgbClr val="415359"/>
                </a:solidFill>
                <a:latin typeface="Verdana"/>
                <a:ea typeface="Verdana"/>
                <a:cs typeface="Verdana"/>
                <a:sym typeface="Verdana"/>
              </a:rPr>
              <a:t>Undgå falske beskeder</a:t>
            </a:r>
          </a:p>
        </p:txBody>
      </p:sp>
      <p:sp>
        <p:nvSpPr>
          <p:cNvPr id="119" name="Shape 119"/>
          <p:cNvSpPr txBox="1">
            <a:spLocks noGrp="1"/>
          </p:cNvSpPr>
          <p:nvPr>
            <p:ph type="body" idx="1"/>
          </p:nvPr>
        </p:nvSpPr>
        <p:spPr>
          <a:xfrm>
            <a:off x="831850" y="4808919"/>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888888"/>
              </a:buClr>
              <a:buSzPts val="2400"/>
              <a:buFont typeface="Arial"/>
              <a:buNone/>
            </a:pPr>
            <a:r>
              <a:rPr lang="da-DK" sz="2400" b="0" i="0" u="none" strike="noStrike" cap="none">
                <a:solidFill>
                  <a:srgbClr val="888888"/>
                </a:solidFill>
                <a:latin typeface="Verdana"/>
                <a:ea typeface="Verdana"/>
                <a:cs typeface="Verdana"/>
                <a:sym typeface="Verdana"/>
              </a:rPr>
              <a:t>Hackerne beder om dine personlige oplysninger i en mail eller sms. Det ville pengeinstitutter, virksomheder eller myndigheder aldrig gøre!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Hackere er computer-eksperter</a:t>
            </a:r>
          </a:p>
        </p:txBody>
      </p:sp>
      <p:sp>
        <p:nvSpPr>
          <p:cNvPr id="250" name="Shape 250"/>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Hackere er computer-eksperter</a:t>
            </a:r>
          </a:p>
        </p:txBody>
      </p:sp>
      <p:cxnSp>
        <p:nvCxnSpPr>
          <p:cNvPr id="257" name="Shape 257"/>
          <p:cNvCxnSpPr>
            <a:endCxn id="256" idx="2"/>
          </p:cNvCxnSpPr>
          <p:nvPr/>
        </p:nvCxnSpPr>
        <p:spPr>
          <a:xfrm>
            <a:off x="1539900" y="2759363"/>
            <a:ext cx="4556100" cy="750600"/>
          </a:xfrm>
          <a:prstGeom prst="straightConnector1">
            <a:avLst/>
          </a:prstGeom>
          <a:noFill/>
          <a:ln w="76200" cap="flat" cmpd="sng">
            <a:solidFill>
              <a:srgbClr val="FF0000"/>
            </a:solidFill>
            <a:prstDash val="solid"/>
            <a:miter lim="800000"/>
            <a:headEnd type="none" w="med" len="med"/>
            <a:tailEnd type="none" w="med" len="med"/>
          </a:ln>
        </p:spPr>
      </p:cxnSp>
      <p:cxnSp>
        <p:nvCxnSpPr>
          <p:cNvPr id="258" name="Shape 258"/>
          <p:cNvCxnSpPr/>
          <p:nvPr/>
        </p:nvCxnSpPr>
        <p:spPr>
          <a:xfrm rot="10800000" flipH="1">
            <a:off x="1556084" y="2727158"/>
            <a:ext cx="4331369" cy="818147"/>
          </a:xfrm>
          <a:prstGeom prst="straightConnector1">
            <a:avLst/>
          </a:prstGeom>
          <a:noFill/>
          <a:ln w="76200" cap="flat" cmpd="sng">
            <a:solidFill>
              <a:srgbClr val="FF0000"/>
            </a:solidFill>
            <a:prstDash val="solid"/>
            <a:miter lim="800000"/>
            <a:headEnd type="none" w="med" len="med"/>
            <a:tailEnd type="none" w="med" len="med"/>
          </a:ln>
        </p:spPr>
      </p:cxnSp>
      <p:sp>
        <p:nvSpPr>
          <p:cNvPr id="259" name="Shape 259"/>
          <p:cNvSpPr txBox="1"/>
          <p:nvPr/>
        </p:nvSpPr>
        <p:spPr>
          <a:xfrm>
            <a:off x="1395663" y="3433011"/>
            <a:ext cx="5133474" cy="1095626"/>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FF0000"/>
              </a:buClr>
              <a:buSzPts val="6000"/>
              <a:buFont typeface="Verdana"/>
              <a:buNone/>
            </a:pPr>
            <a:r>
              <a:rPr lang="da-DK" sz="6000" b="1" dirty="0" smtClean="0">
                <a:solidFill>
                  <a:srgbClr val="FF0000"/>
                </a:solidFill>
                <a:latin typeface="Verdana"/>
                <a:ea typeface="Verdana"/>
                <a:cs typeface="Verdana"/>
                <a:sym typeface="Verdana"/>
              </a:rPr>
              <a:t>m</a:t>
            </a:r>
            <a:r>
              <a:rPr lang="da-DK" sz="6000" b="1" i="0" dirty="0" smtClean="0">
                <a:solidFill>
                  <a:srgbClr val="FF0000"/>
                </a:solidFill>
                <a:latin typeface="Verdana"/>
                <a:ea typeface="Verdana"/>
                <a:cs typeface="Verdana"/>
                <a:sym typeface="Verdana"/>
              </a:rPr>
              <a:t>enneske</a:t>
            </a:r>
            <a:endParaRPr lang="da-DK" sz="6000" b="1" i="0" dirty="0">
              <a:solidFill>
                <a:srgbClr val="FF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a:stretch/>
        </p:blipFill>
        <p:spPr>
          <a:xfrm>
            <a:off x="-2071506" y="-1308960"/>
            <a:ext cx="15977616" cy="10651744"/>
          </a:xfrm>
          <a:prstGeom prst="rect">
            <a:avLst/>
          </a:prstGeom>
          <a:noFill/>
          <a:ln>
            <a:noFill/>
          </a:ln>
        </p:spPr>
      </p:pic>
      <p:pic>
        <p:nvPicPr>
          <p:cNvPr id="266" name="Shape 266"/>
          <p:cNvPicPr preferRelativeResize="0">
            <a:picLocks noGrp="1"/>
          </p:cNvPicPr>
          <p:nvPr>
            <p:ph type="body" idx="4294967295"/>
          </p:nvPr>
        </p:nvPicPr>
        <p:blipFill rotWithShape="1">
          <a:blip r:embed="rId4">
            <a:alphaModFix/>
          </a:blip>
          <a:srcRect l="925" r="1293" b="2248"/>
          <a:stretch/>
        </p:blipFill>
        <p:spPr>
          <a:xfrm>
            <a:off x="3139588" y="741856"/>
            <a:ext cx="5873068" cy="53457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a:stretch/>
        </p:blipFill>
        <p:spPr>
          <a:xfrm>
            <a:off x="-2071506" y="-1308960"/>
            <a:ext cx="15977616" cy="10651744"/>
          </a:xfrm>
          <a:prstGeom prst="rect">
            <a:avLst/>
          </a:prstGeom>
          <a:noFill/>
          <a:ln>
            <a:noFill/>
          </a:ln>
        </p:spPr>
      </p:pic>
      <p:pic>
        <p:nvPicPr>
          <p:cNvPr id="273" name="Shape 273"/>
          <p:cNvPicPr preferRelativeResize="0">
            <a:picLocks noGrp="1"/>
          </p:cNvPicPr>
          <p:nvPr>
            <p:ph type="body" idx="4294967295"/>
          </p:nvPr>
        </p:nvPicPr>
        <p:blipFill rotWithShape="1">
          <a:blip r:embed="rId4">
            <a:alphaModFix/>
          </a:blip>
          <a:srcRect l="925" r="1293" b="1789"/>
          <a:stretch/>
        </p:blipFill>
        <p:spPr>
          <a:xfrm>
            <a:off x="3139588" y="729330"/>
            <a:ext cx="5873068" cy="5370845"/>
          </a:xfrm>
          <a:prstGeom prst="rect">
            <a:avLst/>
          </a:prstGeom>
          <a:noFill/>
          <a:ln>
            <a:noFill/>
          </a:ln>
        </p:spPr>
      </p:pic>
      <p:sp>
        <p:nvSpPr>
          <p:cNvPr id="274" name="Shape 274"/>
          <p:cNvSpPr/>
          <p:nvPr/>
        </p:nvSpPr>
        <p:spPr>
          <a:xfrm>
            <a:off x="6096000" y="4411937"/>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600" dirty="0">
                <a:solidFill>
                  <a:schemeClr val="lt1"/>
                </a:solidFill>
                <a:latin typeface="Verdana"/>
                <a:ea typeface="Verdana"/>
                <a:cs typeface="Verdana"/>
                <a:sym typeface="Verdana"/>
              </a:rPr>
              <a:t>Sender dig ofte til en falsk </a:t>
            </a:r>
            <a:r>
              <a:rPr lang="da-DK" sz="1600" dirty="0" err="1">
                <a:solidFill>
                  <a:schemeClr val="lt1"/>
                </a:solidFill>
                <a:latin typeface="Verdana"/>
                <a:ea typeface="Verdana"/>
                <a:cs typeface="Verdana"/>
                <a:sym typeface="Verdana"/>
              </a:rPr>
              <a:t>login</a:t>
            </a:r>
            <a:r>
              <a:rPr lang="da-DK" sz="1600" dirty="0">
                <a:solidFill>
                  <a:schemeClr val="lt1"/>
                </a:solidFill>
                <a:latin typeface="Verdana"/>
                <a:ea typeface="Verdana"/>
                <a:cs typeface="Verdana"/>
                <a:sym typeface="Verdana"/>
              </a:rPr>
              <a:t>-side, som ”aflytter” dine </a:t>
            </a:r>
            <a:r>
              <a:rPr lang="da-DK" sz="1600" dirty="0" err="1">
                <a:solidFill>
                  <a:schemeClr val="lt1"/>
                </a:solidFill>
                <a:latin typeface="Verdana"/>
                <a:ea typeface="Verdana"/>
                <a:cs typeface="Verdana"/>
                <a:sym typeface="Verdana"/>
              </a:rPr>
              <a:t>login</a:t>
            </a:r>
            <a:r>
              <a:rPr lang="da-DK" sz="1600" dirty="0">
                <a:solidFill>
                  <a:schemeClr val="lt1"/>
                </a:solidFill>
                <a:latin typeface="Verdana"/>
                <a:ea typeface="Verdana"/>
                <a:cs typeface="Verdana"/>
                <a:sym typeface="Verdana"/>
              </a:rPr>
              <a:t>-oplysninger</a:t>
            </a:r>
          </a:p>
        </p:txBody>
      </p:sp>
      <p:cxnSp>
        <p:nvCxnSpPr>
          <p:cNvPr id="275" name="Shape 275"/>
          <p:cNvCxnSpPr>
            <a:endCxn id="274" idx="1"/>
          </p:cNvCxnSpPr>
          <p:nvPr/>
        </p:nvCxnSpPr>
        <p:spPr>
          <a:xfrm>
            <a:off x="4524000" y="3994610"/>
            <a:ext cx="1572000" cy="1134600"/>
          </a:xfrm>
          <a:prstGeom prst="bentConnector3">
            <a:avLst>
              <a:gd name="adj1" fmla="val 49996"/>
            </a:avLst>
          </a:prstGeom>
          <a:noFill/>
          <a:ln w="76200" cap="flat" cmpd="sng">
            <a:solidFill>
              <a:srgbClr val="E15D32"/>
            </a:solidFill>
            <a:prstDash val="solid"/>
            <a:miter lim="800000"/>
            <a:headEnd type="none" w="med" len="med"/>
            <a:tailEnd type="stealth" w="lg" len="lg"/>
          </a:ln>
        </p:spPr>
      </p:cxnSp>
      <p:sp>
        <p:nvSpPr>
          <p:cNvPr id="276" name="Shape 276"/>
          <p:cNvSpPr/>
          <p:nvPr/>
        </p:nvSpPr>
        <p:spPr>
          <a:xfrm>
            <a:off x="3224463" y="3801979"/>
            <a:ext cx="1299411" cy="385010"/>
          </a:xfrm>
          <a:prstGeom prst="rect">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besked på Facebook</a:t>
            </a:r>
          </a:p>
        </p:txBody>
      </p:sp>
      <p:pic>
        <p:nvPicPr>
          <p:cNvPr id="283" name="Shape 283"/>
          <p:cNvPicPr preferRelativeResize="0"/>
          <p:nvPr/>
        </p:nvPicPr>
        <p:blipFill rotWithShape="1">
          <a:blip r:embed="rId3">
            <a:alphaModFix/>
          </a:blip>
          <a:srcRect/>
          <a:stretch/>
        </p:blipFill>
        <p:spPr>
          <a:xfrm>
            <a:off x="-1" y="0"/>
            <a:ext cx="13041443" cy="731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besked på Facebook</a:t>
            </a:r>
          </a:p>
        </p:txBody>
      </p:sp>
      <p:pic>
        <p:nvPicPr>
          <p:cNvPr id="290" name="Shape 290"/>
          <p:cNvPicPr preferRelativeResize="0"/>
          <p:nvPr/>
        </p:nvPicPr>
        <p:blipFill rotWithShape="1">
          <a:blip r:embed="rId3">
            <a:alphaModFix/>
          </a:blip>
          <a:srcRect/>
          <a:stretch/>
        </p:blipFill>
        <p:spPr>
          <a:xfrm>
            <a:off x="-1" y="0"/>
            <a:ext cx="13041443" cy="7315200"/>
          </a:xfrm>
          <a:prstGeom prst="rect">
            <a:avLst/>
          </a:prstGeom>
          <a:noFill/>
          <a:ln>
            <a:noFill/>
          </a:ln>
        </p:spPr>
      </p:pic>
      <p:sp>
        <p:nvSpPr>
          <p:cNvPr id="291" name="Shape 291"/>
          <p:cNvSpPr/>
          <p:nvPr/>
        </p:nvSpPr>
        <p:spPr>
          <a:xfrm>
            <a:off x="8789471" y="3674001"/>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600">
                <a:solidFill>
                  <a:schemeClr val="lt1"/>
                </a:solidFill>
                <a:latin typeface="Verdana"/>
                <a:ea typeface="Verdana"/>
                <a:cs typeface="Verdana"/>
                <a:sym typeface="Verdana"/>
              </a:rPr>
              <a:t>Sender dig ofte til en falsk login-side, som ”aflytter” dine login-oplysninger</a:t>
            </a:r>
          </a:p>
        </p:txBody>
      </p:sp>
      <p:cxnSp>
        <p:nvCxnSpPr>
          <p:cNvPr id="292" name="Shape 292"/>
          <p:cNvCxnSpPr>
            <a:endCxn id="291" idx="1"/>
          </p:cNvCxnSpPr>
          <p:nvPr/>
        </p:nvCxnSpPr>
        <p:spPr>
          <a:xfrm>
            <a:off x="6641471" y="3152274"/>
            <a:ext cx="2148000" cy="1239000"/>
          </a:xfrm>
          <a:prstGeom prst="bentConnector3">
            <a:avLst>
              <a:gd name="adj1" fmla="val 49999"/>
            </a:avLst>
          </a:prstGeom>
          <a:noFill/>
          <a:ln w="76200" cap="flat" cmpd="sng">
            <a:solidFill>
              <a:srgbClr val="E15D32"/>
            </a:solidFill>
            <a:prstDash val="solid"/>
            <a:miter lim="800000"/>
            <a:headEnd type="none" w="med" len="med"/>
            <a:tailEnd type="stealth" w="lg" len="lg"/>
          </a:ln>
        </p:spPr>
      </p:cxnSp>
      <p:sp>
        <p:nvSpPr>
          <p:cNvPr id="293" name="Shape 293"/>
          <p:cNvSpPr/>
          <p:nvPr/>
        </p:nvSpPr>
        <p:spPr>
          <a:xfrm>
            <a:off x="4491790" y="2181726"/>
            <a:ext cx="2149642" cy="1941095"/>
          </a:xfrm>
          <a:prstGeom prst="rect">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besked på Facebook</a:t>
            </a:r>
          </a:p>
        </p:txBody>
      </p:sp>
      <p:pic>
        <p:nvPicPr>
          <p:cNvPr id="300" name="Shape 300"/>
          <p:cNvPicPr preferRelativeResize="0"/>
          <p:nvPr/>
        </p:nvPicPr>
        <p:blipFill rotWithShape="1">
          <a:blip r:embed="rId3">
            <a:alphaModFix/>
          </a:blip>
          <a:srcRect/>
          <a:stretch/>
        </p:blipFill>
        <p:spPr>
          <a:xfrm>
            <a:off x="-1" y="0"/>
            <a:ext cx="13041443" cy="7315200"/>
          </a:xfrm>
          <a:prstGeom prst="rect">
            <a:avLst/>
          </a:prstGeom>
          <a:noFill/>
          <a:ln>
            <a:noFill/>
          </a:ln>
        </p:spPr>
      </p:pic>
      <p:sp>
        <p:nvSpPr>
          <p:cNvPr id="301" name="Shape 301"/>
          <p:cNvSpPr/>
          <p:nvPr/>
        </p:nvSpPr>
        <p:spPr>
          <a:xfrm>
            <a:off x="8789471" y="3674001"/>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600">
                <a:solidFill>
                  <a:schemeClr val="lt1"/>
                </a:solidFill>
                <a:latin typeface="Verdana"/>
                <a:ea typeface="Verdana"/>
                <a:cs typeface="Verdana"/>
                <a:sym typeface="Verdana"/>
              </a:rPr>
              <a:t>Sender dig ofte til en falsk login-side, som ”aflytter” dine login-oplysninger</a:t>
            </a:r>
          </a:p>
        </p:txBody>
      </p:sp>
      <p:cxnSp>
        <p:nvCxnSpPr>
          <p:cNvPr id="302" name="Shape 302"/>
          <p:cNvCxnSpPr>
            <a:endCxn id="301" idx="1"/>
          </p:cNvCxnSpPr>
          <p:nvPr/>
        </p:nvCxnSpPr>
        <p:spPr>
          <a:xfrm>
            <a:off x="6641471" y="3152274"/>
            <a:ext cx="2148000" cy="1239000"/>
          </a:xfrm>
          <a:prstGeom prst="bentConnector3">
            <a:avLst>
              <a:gd name="adj1" fmla="val 49999"/>
            </a:avLst>
          </a:prstGeom>
          <a:noFill/>
          <a:ln w="76200" cap="flat" cmpd="sng">
            <a:solidFill>
              <a:srgbClr val="E15D32"/>
            </a:solidFill>
            <a:prstDash val="solid"/>
            <a:miter lim="800000"/>
            <a:headEnd type="none" w="med" len="med"/>
            <a:tailEnd type="stealth" w="lg" len="lg"/>
          </a:ln>
        </p:spPr>
      </p:cxnSp>
      <p:sp>
        <p:nvSpPr>
          <p:cNvPr id="303" name="Shape 303"/>
          <p:cNvSpPr/>
          <p:nvPr/>
        </p:nvSpPr>
        <p:spPr>
          <a:xfrm>
            <a:off x="4491790" y="2181726"/>
            <a:ext cx="2149642" cy="1941095"/>
          </a:xfrm>
          <a:prstGeom prst="rect">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04" name="Shape 304"/>
          <p:cNvSpPr/>
          <p:nvPr/>
        </p:nvSpPr>
        <p:spPr>
          <a:xfrm>
            <a:off x="8789471" y="1428750"/>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600">
                <a:solidFill>
                  <a:schemeClr val="lt1"/>
                </a:solidFill>
                <a:latin typeface="Verdana"/>
                <a:ea typeface="Verdana"/>
                <a:cs typeface="Verdana"/>
                <a:sym typeface="Verdana"/>
              </a:rPr>
              <a:t>Henter ofte en virus eller lign.</a:t>
            </a:r>
          </a:p>
        </p:txBody>
      </p:sp>
      <p:cxnSp>
        <p:nvCxnSpPr>
          <p:cNvPr id="305" name="Shape 305"/>
          <p:cNvCxnSpPr>
            <a:stCxn id="303" idx="3"/>
            <a:endCxn id="304" idx="1"/>
          </p:cNvCxnSpPr>
          <p:nvPr/>
        </p:nvCxnSpPr>
        <p:spPr>
          <a:xfrm rot="10800000" flipH="1">
            <a:off x="6641432" y="1889273"/>
            <a:ext cx="2148000" cy="1263000"/>
          </a:xfrm>
          <a:prstGeom prst="bentConnector3">
            <a:avLst>
              <a:gd name="adj1" fmla="val 50001"/>
            </a:avLst>
          </a:prstGeom>
          <a:noFill/>
          <a:ln w="76200" cap="flat" cmpd="sng">
            <a:solidFill>
              <a:srgbClr val="E15D32"/>
            </a:solidFill>
            <a:prstDash val="solid"/>
            <a:miter lim="800000"/>
            <a:headEnd type="none" w="med" len="med"/>
            <a:tailEnd type="stealth"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sms</a:t>
            </a:r>
          </a:p>
        </p:txBody>
      </p:sp>
      <p:pic>
        <p:nvPicPr>
          <p:cNvPr id="312" name="Shape 312"/>
          <p:cNvPicPr preferRelativeResize="0"/>
          <p:nvPr/>
        </p:nvPicPr>
        <p:blipFill rotWithShape="1">
          <a:blip r:embed="rId3">
            <a:alphaModFix/>
          </a:blip>
          <a:srcRect/>
          <a:stretch/>
        </p:blipFill>
        <p:spPr>
          <a:xfrm>
            <a:off x="0" y="-1280095"/>
            <a:ext cx="12192000" cy="8138095"/>
          </a:xfrm>
          <a:prstGeom prst="rect">
            <a:avLst/>
          </a:prstGeom>
          <a:noFill/>
          <a:ln>
            <a:noFill/>
          </a:ln>
        </p:spPr>
      </p:pic>
      <p:pic>
        <p:nvPicPr>
          <p:cNvPr id="313" name="Shape 313"/>
          <p:cNvPicPr preferRelativeResize="0"/>
          <p:nvPr/>
        </p:nvPicPr>
        <p:blipFill rotWithShape="1">
          <a:blip r:embed="rId4">
            <a:alphaModFix/>
          </a:blip>
          <a:srcRect/>
          <a:stretch/>
        </p:blipFill>
        <p:spPr>
          <a:xfrm>
            <a:off x="0" y="-2669650"/>
            <a:ext cx="12192000" cy="15196930"/>
          </a:xfrm>
          <a:prstGeom prst="rect">
            <a:avLst/>
          </a:prstGeom>
          <a:noFill/>
          <a:ln>
            <a:noFill/>
          </a:ln>
        </p:spPr>
      </p:pic>
      <p:pic>
        <p:nvPicPr>
          <p:cNvPr id="314" name="Shape 314"/>
          <p:cNvPicPr preferRelativeResize="0"/>
          <p:nvPr/>
        </p:nvPicPr>
        <p:blipFill rotWithShape="1">
          <a:blip r:embed="rId5">
            <a:alphaModFix/>
          </a:blip>
          <a:srcRect l="3079" t="8972" r="27471" b="7897"/>
          <a:stretch/>
        </p:blipFill>
        <p:spPr>
          <a:xfrm>
            <a:off x="4370415" y="1572769"/>
            <a:ext cx="3378018" cy="26860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sms</a:t>
            </a:r>
          </a:p>
        </p:txBody>
      </p:sp>
      <p:pic>
        <p:nvPicPr>
          <p:cNvPr id="321" name="Shape 321"/>
          <p:cNvPicPr preferRelativeResize="0"/>
          <p:nvPr/>
        </p:nvPicPr>
        <p:blipFill rotWithShape="1">
          <a:blip r:embed="rId3">
            <a:alphaModFix/>
          </a:blip>
          <a:srcRect/>
          <a:stretch/>
        </p:blipFill>
        <p:spPr>
          <a:xfrm>
            <a:off x="0" y="-1280095"/>
            <a:ext cx="12192000" cy="8138095"/>
          </a:xfrm>
          <a:prstGeom prst="rect">
            <a:avLst/>
          </a:prstGeom>
          <a:noFill/>
          <a:ln>
            <a:noFill/>
          </a:ln>
        </p:spPr>
      </p:pic>
      <p:pic>
        <p:nvPicPr>
          <p:cNvPr id="322" name="Shape 322"/>
          <p:cNvPicPr preferRelativeResize="0"/>
          <p:nvPr/>
        </p:nvPicPr>
        <p:blipFill rotWithShape="1">
          <a:blip r:embed="rId4">
            <a:alphaModFix/>
          </a:blip>
          <a:srcRect/>
          <a:stretch/>
        </p:blipFill>
        <p:spPr>
          <a:xfrm>
            <a:off x="0" y="-2669650"/>
            <a:ext cx="12192000" cy="15196930"/>
          </a:xfrm>
          <a:prstGeom prst="rect">
            <a:avLst/>
          </a:prstGeom>
          <a:noFill/>
          <a:ln>
            <a:noFill/>
          </a:ln>
        </p:spPr>
      </p:pic>
      <p:pic>
        <p:nvPicPr>
          <p:cNvPr id="323" name="Shape 323"/>
          <p:cNvPicPr preferRelativeResize="0"/>
          <p:nvPr/>
        </p:nvPicPr>
        <p:blipFill rotWithShape="1">
          <a:blip r:embed="rId5">
            <a:alphaModFix/>
          </a:blip>
          <a:srcRect l="3079" t="8972" r="27471" b="7897"/>
          <a:stretch/>
        </p:blipFill>
        <p:spPr>
          <a:xfrm>
            <a:off x="4370415" y="1572769"/>
            <a:ext cx="3378018" cy="2686010"/>
          </a:xfrm>
          <a:prstGeom prst="rect">
            <a:avLst/>
          </a:prstGeom>
          <a:noFill/>
          <a:ln>
            <a:noFill/>
          </a:ln>
        </p:spPr>
      </p:pic>
      <p:sp>
        <p:nvSpPr>
          <p:cNvPr id="324" name="Shape 324"/>
          <p:cNvSpPr/>
          <p:nvPr/>
        </p:nvSpPr>
        <p:spPr>
          <a:xfrm>
            <a:off x="8789471" y="3674001"/>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600">
                <a:solidFill>
                  <a:schemeClr val="lt1"/>
                </a:solidFill>
                <a:latin typeface="Verdana"/>
                <a:ea typeface="Verdana"/>
                <a:cs typeface="Verdana"/>
                <a:sym typeface="Verdana"/>
              </a:rPr>
              <a:t>Sender dig ofte til en falsk login-side, som ”aflytter” dine login-oplysninger</a:t>
            </a:r>
          </a:p>
        </p:txBody>
      </p:sp>
      <p:sp>
        <p:nvSpPr>
          <p:cNvPr id="325" name="Shape 325"/>
          <p:cNvSpPr/>
          <p:nvPr/>
        </p:nvSpPr>
        <p:spPr>
          <a:xfrm>
            <a:off x="4481429" y="3128211"/>
            <a:ext cx="2657308" cy="1162384"/>
          </a:xfrm>
          <a:prstGeom prst="rect">
            <a:avLst/>
          </a:prstGeom>
          <a:noFill/>
          <a:ln w="76200" cap="flat" cmpd="sng">
            <a:solidFill>
              <a:srgbClr val="E15D32"/>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cxnSp>
        <p:nvCxnSpPr>
          <p:cNvPr id="326" name="Shape 326"/>
          <p:cNvCxnSpPr>
            <a:stCxn id="325" idx="3"/>
            <a:endCxn id="324" idx="1"/>
          </p:cNvCxnSpPr>
          <p:nvPr/>
        </p:nvCxnSpPr>
        <p:spPr>
          <a:xfrm>
            <a:off x="7138737" y="3709403"/>
            <a:ext cx="1650600" cy="681900"/>
          </a:xfrm>
          <a:prstGeom prst="bentConnector3">
            <a:avLst>
              <a:gd name="adj1" fmla="val 50004"/>
            </a:avLst>
          </a:prstGeom>
          <a:noFill/>
          <a:ln w="76200" cap="flat" cmpd="sng">
            <a:solidFill>
              <a:srgbClr val="E15D32"/>
            </a:solidFill>
            <a:prstDash val="solid"/>
            <a:miter lim="800000"/>
            <a:headEnd type="none" w="med" len="med"/>
            <a:tailEnd type="stealth"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766763" y="1989138"/>
            <a:ext cx="5329236" cy="39243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415359"/>
              </a:buClr>
              <a:buSzPts val="2000"/>
              <a:buFont typeface="Arial"/>
              <a:buNone/>
            </a:pPr>
            <a:r>
              <a:rPr lang="da-DK" sz="2000" b="0" i="0" u="none" strike="noStrike" cap="none" dirty="0">
                <a:solidFill>
                  <a:srgbClr val="415359"/>
                </a:solidFill>
                <a:latin typeface="Verdana"/>
                <a:ea typeface="Verdana"/>
                <a:cs typeface="Verdana"/>
                <a:sym typeface="Verdana"/>
              </a:rPr>
              <a:t>Klik </a:t>
            </a:r>
            <a:r>
              <a:rPr lang="da-DK" sz="2000" b="1" i="0" u="none" strike="noStrike" cap="none" dirty="0">
                <a:solidFill>
                  <a:srgbClr val="FF0000"/>
                </a:solidFill>
                <a:latin typeface="Verdana"/>
                <a:ea typeface="Verdana"/>
                <a:cs typeface="Verdana"/>
                <a:sym typeface="Verdana"/>
              </a:rPr>
              <a:t>ALDRIG</a:t>
            </a:r>
            <a:r>
              <a:rPr lang="da-DK" sz="2000" b="0" i="0" u="none" strike="noStrike" cap="none" dirty="0">
                <a:solidFill>
                  <a:srgbClr val="FF0000"/>
                </a:solidFill>
                <a:latin typeface="Verdana"/>
                <a:ea typeface="Verdana"/>
                <a:cs typeface="Verdana"/>
                <a:sym typeface="Verdana"/>
              </a:rPr>
              <a:t> </a:t>
            </a:r>
            <a:r>
              <a:rPr lang="da-DK" sz="2000" b="0" i="0" u="none" strike="noStrike" cap="none" dirty="0">
                <a:solidFill>
                  <a:srgbClr val="415359"/>
                </a:solidFill>
                <a:latin typeface="Verdana"/>
                <a:ea typeface="Verdana"/>
                <a:cs typeface="Verdana"/>
                <a:sym typeface="Verdana"/>
              </a:rPr>
              <a:t>på et link i en </a:t>
            </a:r>
            <a:r>
              <a:rPr lang="da-DK" sz="2000" b="0" i="0" u="none" strike="noStrike" cap="none" dirty="0" smtClean="0">
                <a:solidFill>
                  <a:srgbClr val="415359"/>
                </a:solidFill>
                <a:latin typeface="Verdana"/>
                <a:ea typeface="Verdana"/>
                <a:cs typeface="Verdana"/>
                <a:sym typeface="Verdana"/>
              </a:rPr>
              <a:t>e-mail </a:t>
            </a:r>
            <a:r>
              <a:rPr lang="da-DK" sz="2000" b="0" i="0" u="none" strike="noStrike" cap="none" dirty="0">
                <a:solidFill>
                  <a:srgbClr val="415359"/>
                </a:solidFill>
                <a:latin typeface="Verdana"/>
                <a:ea typeface="Verdana"/>
                <a:cs typeface="Verdana"/>
                <a:sym typeface="Verdana"/>
              </a:rPr>
              <a:t>fra en bank, virksomhed eller offentlig institution som fx Borger.dk eller </a:t>
            </a:r>
            <a:r>
              <a:rPr lang="da-DK" sz="2000" b="0" i="0" u="none" strike="noStrike" cap="none" dirty="0" err="1">
                <a:solidFill>
                  <a:srgbClr val="415359"/>
                </a:solidFill>
                <a:latin typeface="Verdana"/>
                <a:ea typeface="Verdana"/>
                <a:cs typeface="Verdana"/>
                <a:sym typeface="Verdana"/>
              </a:rPr>
              <a:t>NemID</a:t>
            </a:r>
            <a:endParaRPr lang="da-DK"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333" name="Shape 333"/>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34" name="Shape 334"/>
          <p:cNvSpPr txBox="1">
            <a:spLocks noGrp="1"/>
          </p:cNvSpPr>
          <p:nvPr>
            <p:ph type="title"/>
          </p:nvPr>
        </p:nvSpPr>
        <p:spPr>
          <a:xfrm>
            <a:off x="766762" y="908050"/>
            <a:ext cx="5329237" cy="1081088"/>
          </a:xfrm>
          <a:prstGeom prst="rect">
            <a:avLst/>
          </a:prstGeom>
          <a:noFill/>
          <a:ln>
            <a:noFill/>
          </a:ln>
        </p:spPr>
        <p:txBody>
          <a:bodyPr wrap="square" lIns="91425" tIns="45700" rIns="91425" bIns="45700" anchor="ctr" anchorCtr="0">
            <a:noAutofit/>
          </a:bodyPr>
          <a:lstStyle/>
          <a:p>
            <a:pPr marL="0" marR="0" lvl="0" indent="-190500" algn="l" rtl="0">
              <a:lnSpc>
                <a:spcPct val="90000"/>
              </a:lnSpc>
              <a:spcBef>
                <a:spcPts val="0"/>
              </a:spcBef>
              <a:buClr>
                <a:srgbClr val="415359"/>
              </a:buClr>
              <a:buSzPts val="3000"/>
              <a:buFont typeface="Verdana"/>
              <a:buNone/>
            </a:pPr>
            <a:r>
              <a:rPr lang="da-DK" sz="3000" b="1" i="0" u="none" strike="noStrike" cap="none">
                <a:solidFill>
                  <a:srgbClr val="415359"/>
                </a:solidFill>
                <a:latin typeface="Verdana"/>
                <a:ea typeface="Verdana"/>
                <a:cs typeface="Verdana"/>
                <a:sym typeface="Verdana"/>
              </a:rPr>
              <a:t>Du </a:t>
            </a:r>
            <a:r>
              <a:rPr lang="da-DK" sz="3000" b="1" i="0" u="sng" strike="noStrike" cap="none">
                <a:solidFill>
                  <a:srgbClr val="415359"/>
                </a:solidFill>
                <a:latin typeface="Verdana"/>
                <a:ea typeface="Verdana"/>
                <a:cs typeface="Verdana"/>
                <a:sym typeface="Verdana"/>
              </a:rPr>
              <a:t>kan</a:t>
            </a:r>
            <a:r>
              <a:rPr lang="da-DK" sz="3000" b="1" i="0" u="none" strike="noStrike" cap="none">
                <a:solidFill>
                  <a:srgbClr val="415359"/>
                </a:solidFill>
                <a:latin typeface="Verdana"/>
                <a:ea typeface="Verdana"/>
                <a:cs typeface="Verdana"/>
                <a:sym typeface="Verdana"/>
              </a:rPr>
              <a:t> gøre en forskel</a:t>
            </a:r>
          </a:p>
        </p:txBody>
      </p:sp>
      <p:pic>
        <p:nvPicPr>
          <p:cNvPr id="335" name="Shape 335"/>
          <p:cNvPicPr preferRelativeResize="0"/>
          <p:nvPr/>
        </p:nvPicPr>
        <p:blipFill rotWithShape="1">
          <a:blip r:embed="rId3">
            <a:alphaModFix/>
          </a:blip>
          <a:srcRect/>
          <a:stretch/>
        </p:blipFill>
        <p:spPr>
          <a:xfrm>
            <a:off x="7457827" y="2156231"/>
            <a:ext cx="4417942" cy="4417942"/>
          </a:xfrm>
          <a:prstGeom prst="rect">
            <a:avLst/>
          </a:prstGeom>
          <a:noFill/>
          <a:ln>
            <a:noFill/>
          </a:ln>
        </p:spPr>
      </p:pic>
      <p:pic>
        <p:nvPicPr>
          <p:cNvPr id="336" name="Shape 336"/>
          <p:cNvPicPr preferRelativeResize="0"/>
          <p:nvPr/>
        </p:nvPicPr>
        <p:blipFill rotWithShape="1">
          <a:blip r:embed="rId4">
            <a:alphaModFix/>
          </a:blip>
          <a:srcRect l="896" r="924"/>
          <a:stretch/>
        </p:blipFill>
        <p:spPr>
          <a:xfrm>
            <a:off x="7666072" y="1827099"/>
            <a:ext cx="4008475" cy="3716449"/>
          </a:xfrm>
          <a:prstGeom prst="rect">
            <a:avLst/>
          </a:prstGeom>
          <a:noFill/>
          <a:ln>
            <a:noFill/>
          </a:ln>
          <a:effectLst>
            <a:outerShdw blurRad="152400" dist="38100" dir="13500000" algn="br" rotWithShape="0">
              <a:srgbClr val="000000">
                <a:alpha val="14901"/>
              </a:srgbClr>
            </a:outerShdw>
          </a:effectLst>
        </p:spPr>
      </p:pic>
      <p:sp>
        <p:nvSpPr>
          <p:cNvPr id="337" name="Shape 337"/>
          <p:cNvSpPr/>
          <p:nvPr/>
        </p:nvSpPr>
        <p:spPr>
          <a:xfrm rot="-1573049">
            <a:off x="7110709" y="4146282"/>
            <a:ext cx="1755154" cy="1619745"/>
          </a:xfrm>
          <a:prstGeom prst="triangle">
            <a:avLst>
              <a:gd name="adj" fmla="val 50000"/>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38" name="Shape 338"/>
          <p:cNvSpPr/>
          <p:nvPr/>
        </p:nvSpPr>
        <p:spPr>
          <a:xfrm rot="1682353">
            <a:off x="10535448" y="4109428"/>
            <a:ext cx="1617712" cy="1713566"/>
          </a:xfrm>
          <a:prstGeom prst="triangle">
            <a:avLst>
              <a:gd name="adj" fmla="val 50000"/>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39" name="Shape 339"/>
          <p:cNvSpPr/>
          <p:nvPr/>
        </p:nvSpPr>
        <p:spPr>
          <a:xfrm>
            <a:off x="8123273" y="5263118"/>
            <a:ext cx="2923953" cy="903767"/>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40" name="Shape 340"/>
          <p:cNvPicPr preferRelativeResize="0"/>
          <p:nvPr/>
        </p:nvPicPr>
        <p:blipFill rotWithShape="1">
          <a:blip r:embed="rId3">
            <a:alphaModFix/>
          </a:blip>
          <a:srcRect t="44646"/>
          <a:stretch/>
        </p:blipFill>
        <p:spPr>
          <a:xfrm>
            <a:off x="7464054" y="4126655"/>
            <a:ext cx="4402402" cy="2436918"/>
          </a:xfrm>
          <a:prstGeom prst="rect">
            <a:avLst/>
          </a:prstGeom>
          <a:noFill/>
          <a:ln>
            <a:noFill/>
          </a:ln>
        </p:spPr>
      </p:pic>
      <p:pic>
        <p:nvPicPr>
          <p:cNvPr id="341" name="Shape 341"/>
          <p:cNvPicPr preferRelativeResize="0"/>
          <p:nvPr/>
        </p:nvPicPr>
        <p:blipFill rotWithShape="1">
          <a:blip r:embed="rId5">
            <a:alphaModFix/>
          </a:blip>
          <a:srcRect l="46701" t="14727" r="6269" b="9921"/>
          <a:stretch/>
        </p:blipFill>
        <p:spPr>
          <a:xfrm>
            <a:off x="7697971" y="3918996"/>
            <a:ext cx="1488557" cy="1790690"/>
          </a:xfrm>
          <a:prstGeom prst="rect">
            <a:avLst/>
          </a:prstGeom>
          <a:noFill/>
          <a:ln>
            <a:noFill/>
          </a:ln>
        </p:spPr>
      </p:pic>
      <p:pic>
        <p:nvPicPr>
          <p:cNvPr id="342" name="Shape 342"/>
          <p:cNvPicPr preferRelativeResize="0"/>
          <p:nvPr/>
        </p:nvPicPr>
        <p:blipFill rotWithShape="1">
          <a:blip r:embed="rId6">
            <a:alphaModFix/>
          </a:blip>
          <a:srcRect/>
          <a:stretch/>
        </p:blipFill>
        <p:spPr>
          <a:xfrm>
            <a:off x="10675088" y="157716"/>
            <a:ext cx="1350335" cy="13503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a:stretch/>
        </p:blipFill>
        <p:spPr>
          <a:xfrm>
            <a:off x="-38502" y="-786063"/>
            <a:ext cx="12230501" cy="7644063"/>
          </a:xfrm>
          <a:prstGeom prst="rect">
            <a:avLst/>
          </a:prstGeom>
          <a:noFill/>
          <a:ln>
            <a:noFill/>
          </a:ln>
        </p:spPr>
      </p:pic>
      <p:sp>
        <p:nvSpPr>
          <p:cNvPr id="126" name="Shape 126"/>
          <p:cNvSpPr/>
          <p:nvPr/>
        </p:nvSpPr>
        <p:spPr>
          <a:xfrm>
            <a:off x="0" y="6279776"/>
            <a:ext cx="12192000" cy="578224"/>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Verdana"/>
              <a:ea typeface="Verdana"/>
              <a:cs typeface="Verdana"/>
              <a:sym typeface="Verdana"/>
            </a:endParaRPr>
          </a:p>
        </p:txBody>
      </p:sp>
      <p:sp>
        <p:nvSpPr>
          <p:cNvPr id="127" name="Shape 127">
            <a:hlinkClick r:id="rId4"/>
          </p:cNvPr>
          <p:cNvSpPr txBox="1"/>
          <p:nvPr/>
        </p:nvSpPr>
        <p:spPr>
          <a:xfrm>
            <a:off x="1855693" y="6376472"/>
            <a:ext cx="6096000"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800" b="0" i="0" u="sng" strike="noStrike" cap="none">
                <a:solidFill>
                  <a:schemeClr val="hlink"/>
                </a:solidFill>
                <a:latin typeface="Verdana"/>
                <a:ea typeface="Verdana"/>
                <a:cs typeface="Verdana"/>
                <a:sym typeface="Verdana"/>
                <a:hlinkClick r:id="rId5"/>
              </a:rPr>
              <a:t>https://www.youtube.com/watch?v=Lgvqm0LTiYg</a:t>
            </a:r>
          </a:p>
        </p:txBody>
      </p:sp>
      <p:sp>
        <p:nvSpPr>
          <p:cNvPr id="128" name="Shape 128"/>
          <p:cNvSpPr txBox="1"/>
          <p:nvPr/>
        </p:nvSpPr>
        <p:spPr>
          <a:xfrm>
            <a:off x="147918" y="6376472"/>
            <a:ext cx="1882588"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da-DK" sz="1800">
                <a:solidFill>
                  <a:schemeClr val="dk1"/>
                </a:solidFill>
                <a:latin typeface="Verdana"/>
                <a:ea typeface="Verdana"/>
                <a:cs typeface="Verdana"/>
                <a:sym typeface="Verdana"/>
              </a:rPr>
              <a:t>Link til video: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66763" y="1989138"/>
            <a:ext cx="5329236" cy="39243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415359"/>
              </a:buClr>
              <a:buSzPts val="2000"/>
              <a:buFont typeface="Arial"/>
              <a:buNone/>
            </a:pPr>
            <a:r>
              <a:rPr lang="da-DK" sz="2000" b="0" i="0" u="none" strike="noStrike" cap="none" dirty="0">
                <a:solidFill>
                  <a:srgbClr val="415359"/>
                </a:solidFill>
                <a:latin typeface="Verdana"/>
                <a:ea typeface="Verdana"/>
                <a:cs typeface="Verdana"/>
                <a:sym typeface="Verdana"/>
              </a:rPr>
              <a:t>Klik </a:t>
            </a:r>
            <a:r>
              <a:rPr lang="da-DK" sz="2000" b="1" i="0" u="none" strike="noStrike" cap="none" dirty="0">
                <a:solidFill>
                  <a:srgbClr val="FF0000"/>
                </a:solidFill>
                <a:latin typeface="Verdana"/>
                <a:ea typeface="Verdana"/>
                <a:cs typeface="Verdana"/>
                <a:sym typeface="Verdana"/>
              </a:rPr>
              <a:t>ALDRIG</a:t>
            </a:r>
            <a:r>
              <a:rPr lang="da-DK" sz="2000" b="0" i="0" u="none" strike="noStrike" cap="none" dirty="0">
                <a:solidFill>
                  <a:srgbClr val="FF0000"/>
                </a:solidFill>
                <a:latin typeface="Verdana"/>
                <a:ea typeface="Verdana"/>
                <a:cs typeface="Verdana"/>
                <a:sym typeface="Verdana"/>
              </a:rPr>
              <a:t> </a:t>
            </a:r>
            <a:r>
              <a:rPr lang="da-DK" sz="2000" b="0" i="0" u="none" strike="noStrike" cap="none" dirty="0">
                <a:solidFill>
                  <a:srgbClr val="415359"/>
                </a:solidFill>
                <a:latin typeface="Verdana"/>
                <a:ea typeface="Verdana"/>
                <a:cs typeface="Verdana"/>
                <a:sym typeface="Verdana"/>
              </a:rPr>
              <a:t>på et link i en </a:t>
            </a:r>
            <a:r>
              <a:rPr lang="da-DK" sz="2000" b="0" i="0" u="none" strike="noStrike" cap="none" dirty="0" smtClean="0">
                <a:solidFill>
                  <a:srgbClr val="415359"/>
                </a:solidFill>
                <a:latin typeface="Verdana"/>
                <a:ea typeface="Verdana"/>
                <a:cs typeface="Verdana"/>
                <a:sym typeface="Verdana"/>
              </a:rPr>
              <a:t>e-mail </a:t>
            </a:r>
            <a:r>
              <a:rPr lang="da-DK" sz="2000" b="0" i="0" u="none" strike="noStrike" cap="none" dirty="0">
                <a:solidFill>
                  <a:srgbClr val="415359"/>
                </a:solidFill>
                <a:latin typeface="Verdana"/>
                <a:ea typeface="Verdana"/>
                <a:cs typeface="Verdana"/>
                <a:sym typeface="Verdana"/>
              </a:rPr>
              <a:t>fra en bank, virksomhed eller offentlig institution som fx Borger.dk eller </a:t>
            </a:r>
            <a:r>
              <a:rPr lang="da-DK" sz="2000" b="0" i="0" u="none" strike="noStrike" cap="none" dirty="0" err="1">
                <a:solidFill>
                  <a:srgbClr val="415359"/>
                </a:solidFill>
                <a:latin typeface="Verdana"/>
                <a:ea typeface="Verdana"/>
                <a:cs typeface="Verdana"/>
                <a:sym typeface="Verdana"/>
              </a:rPr>
              <a:t>NemID</a:t>
            </a:r>
            <a:endParaRPr lang="da-DK"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spcAft>
                <a:spcPts val="0"/>
              </a:spcAft>
              <a:buClr>
                <a:srgbClr val="415359"/>
              </a:buClr>
              <a:buSzPts val="2000"/>
              <a:buFont typeface="Arial"/>
              <a:buNone/>
            </a:pPr>
            <a:r>
              <a:rPr lang="da-DK" sz="2000" b="0" i="0" u="none" strike="noStrike" cap="none" dirty="0">
                <a:solidFill>
                  <a:srgbClr val="415359"/>
                </a:solidFill>
                <a:latin typeface="Verdana"/>
                <a:ea typeface="Verdana"/>
                <a:cs typeface="Verdana"/>
                <a:sym typeface="Verdana"/>
              </a:rPr>
              <a:t>Åbn </a:t>
            </a:r>
            <a:r>
              <a:rPr lang="da-DK" sz="2000" b="1" i="0" u="none" strike="noStrike" cap="none" dirty="0">
                <a:solidFill>
                  <a:schemeClr val="accent6"/>
                </a:solidFill>
                <a:latin typeface="Verdana"/>
                <a:ea typeface="Verdana"/>
                <a:cs typeface="Verdana"/>
                <a:sym typeface="Verdana"/>
              </a:rPr>
              <a:t>ALTID</a:t>
            </a:r>
            <a:r>
              <a:rPr lang="da-DK" sz="2000" b="0" i="0" u="none" strike="noStrike" cap="none" dirty="0">
                <a:solidFill>
                  <a:srgbClr val="415359"/>
                </a:solidFill>
                <a:latin typeface="Verdana"/>
                <a:ea typeface="Verdana"/>
                <a:cs typeface="Verdana"/>
                <a:sym typeface="Verdana"/>
              </a:rPr>
              <a:t> din browser (</a:t>
            </a:r>
            <a:r>
              <a:rPr lang="da-DK" sz="2000" b="0" i="0" u="none" strike="noStrike" cap="none" dirty="0" err="1">
                <a:solidFill>
                  <a:srgbClr val="415359"/>
                </a:solidFill>
                <a:latin typeface="Verdana"/>
                <a:ea typeface="Verdana"/>
                <a:cs typeface="Verdana"/>
                <a:sym typeface="Verdana"/>
              </a:rPr>
              <a:t>Edge</a:t>
            </a:r>
            <a:r>
              <a:rPr lang="da-DK" sz="2000" b="0" i="0" u="none" strike="noStrike" cap="none" dirty="0">
                <a:solidFill>
                  <a:srgbClr val="415359"/>
                </a:solidFill>
                <a:latin typeface="Verdana"/>
                <a:ea typeface="Verdana"/>
                <a:cs typeface="Verdana"/>
                <a:sym typeface="Verdana"/>
              </a:rPr>
              <a:t>, </a:t>
            </a:r>
            <a:r>
              <a:rPr lang="da-DK" sz="2000" b="0" i="0" u="none" strike="noStrike" cap="none" dirty="0" err="1">
                <a:solidFill>
                  <a:srgbClr val="415359"/>
                </a:solidFill>
                <a:latin typeface="Verdana"/>
                <a:ea typeface="Verdana"/>
                <a:cs typeface="Verdana"/>
                <a:sym typeface="Verdana"/>
              </a:rPr>
              <a:t>Chrome</a:t>
            </a:r>
            <a:r>
              <a:rPr lang="da-DK" sz="2000" b="0" i="0" u="none" strike="noStrike" cap="none" dirty="0">
                <a:solidFill>
                  <a:srgbClr val="415359"/>
                </a:solidFill>
                <a:latin typeface="Verdana"/>
                <a:ea typeface="Verdana"/>
                <a:cs typeface="Verdana"/>
                <a:sym typeface="Verdana"/>
              </a:rPr>
              <a:t>, Explorer, Safari) og gå til afsenders (fx Borger.dk) hjemmeside</a:t>
            </a:r>
          </a:p>
          <a:p>
            <a:pPr marL="0" marR="0" lvl="0" indent="-127000" algn="l" rtl="0">
              <a:lnSpc>
                <a:spcPct val="100000"/>
              </a:lnSpc>
              <a:spcBef>
                <a:spcPts val="0"/>
              </a:spcBef>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349" name="Shape 349"/>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nvGrpSpPr>
          <p:cNvPr id="350" name="Shape 350"/>
          <p:cNvGrpSpPr/>
          <p:nvPr/>
        </p:nvGrpSpPr>
        <p:grpSpPr>
          <a:xfrm>
            <a:off x="7357731" y="1688099"/>
            <a:ext cx="4440864" cy="4440864"/>
            <a:chOff x="5976078" y="950750"/>
            <a:chExt cx="6215922" cy="6215922"/>
          </a:xfrm>
        </p:grpSpPr>
        <p:pic>
          <p:nvPicPr>
            <p:cNvPr id="351" name="Shape 351"/>
            <p:cNvPicPr preferRelativeResize="0"/>
            <p:nvPr/>
          </p:nvPicPr>
          <p:blipFill rotWithShape="1">
            <a:blip r:embed="rId3">
              <a:alphaModFix/>
            </a:blip>
            <a:srcRect b="12889"/>
            <a:stretch/>
          </p:blipFill>
          <p:spPr>
            <a:xfrm>
              <a:off x="6536544" y="2196754"/>
              <a:ext cx="5140793" cy="3364597"/>
            </a:xfrm>
            <a:prstGeom prst="rect">
              <a:avLst/>
            </a:prstGeom>
            <a:noFill/>
            <a:ln>
              <a:noFill/>
            </a:ln>
          </p:spPr>
        </p:pic>
        <p:pic>
          <p:nvPicPr>
            <p:cNvPr id="352" name="Shape 352"/>
            <p:cNvPicPr preferRelativeResize="0"/>
            <p:nvPr/>
          </p:nvPicPr>
          <p:blipFill rotWithShape="1">
            <a:blip r:embed="rId4">
              <a:alphaModFix/>
            </a:blip>
            <a:srcRect/>
            <a:stretch/>
          </p:blipFill>
          <p:spPr>
            <a:xfrm>
              <a:off x="5976078" y="950750"/>
              <a:ext cx="6215922" cy="6215922"/>
            </a:xfrm>
            <a:prstGeom prst="rect">
              <a:avLst/>
            </a:prstGeom>
            <a:noFill/>
            <a:ln>
              <a:noFill/>
            </a:ln>
          </p:spPr>
        </p:pic>
      </p:grpSp>
      <p:pic>
        <p:nvPicPr>
          <p:cNvPr id="353" name="Shape 353"/>
          <p:cNvPicPr preferRelativeResize="0"/>
          <p:nvPr/>
        </p:nvPicPr>
        <p:blipFill rotWithShape="1">
          <a:blip r:embed="rId5">
            <a:alphaModFix/>
          </a:blip>
          <a:srcRect/>
          <a:stretch/>
        </p:blipFill>
        <p:spPr>
          <a:xfrm>
            <a:off x="10673317" y="148855"/>
            <a:ext cx="1359048" cy="1359048"/>
          </a:xfrm>
          <a:prstGeom prst="rect">
            <a:avLst/>
          </a:prstGeom>
          <a:noFill/>
          <a:ln>
            <a:noFill/>
          </a:ln>
        </p:spPr>
      </p:pic>
      <p:sp>
        <p:nvSpPr>
          <p:cNvPr id="354" name="Shape 354"/>
          <p:cNvSpPr txBox="1">
            <a:spLocks noGrp="1"/>
          </p:cNvSpPr>
          <p:nvPr>
            <p:ph type="title"/>
          </p:nvPr>
        </p:nvSpPr>
        <p:spPr>
          <a:xfrm>
            <a:off x="766762" y="908050"/>
            <a:ext cx="5329237" cy="1081088"/>
          </a:xfrm>
          <a:prstGeom prst="rect">
            <a:avLst/>
          </a:prstGeom>
          <a:noFill/>
          <a:ln>
            <a:noFill/>
          </a:ln>
        </p:spPr>
        <p:txBody>
          <a:bodyPr wrap="square" lIns="91425" tIns="45700" rIns="91425" bIns="45700" anchor="ctr" anchorCtr="0">
            <a:noAutofit/>
          </a:bodyPr>
          <a:lstStyle/>
          <a:p>
            <a:pPr marL="0" marR="0" lvl="0" indent="-190500" algn="l" rtl="0">
              <a:lnSpc>
                <a:spcPct val="90000"/>
              </a:lnSpc>
              <a:spcBef>
                <a:spcPts val="0"/>
              </a:spcBef>
              <a:buClr>
                <a:srgbClr val="415359"/>
              </a:buClr>
              <a:buSzPts val="3000"/>
              <a:buFont typeface="Verdana"/>
              <a:buNone/>
            </a:pPr>
            <a:r>
              <a:rPr lang="da-DK" sz="3000" b="1" i="0" u="none" strike="noStrike" cap="none">
                <a:solidFill>
                  <a:srgbClr val="415359"/>
                </a:solidFill>
                <a:latin typeface="Verdana"/>
                <a:ea typeface="Verdana"/>
                <a:cs typeface="Verdana"/>
                <a:sym typeface="Verdana"/>
              </a:rPr>
              <a:t>Du </a:t>
            </a:r>
            <a:r>
              <a:rPr lang="da-DK" sz="3000" b="1" i="0" u="sng" strike="noStrike" cap="none">
                <a:solidFill>
                  <a:srgbClr val="415359"/>
                </a:solidFill>
                <a:latin typeface="Verdana"/>
                <a:ea typeface="Verdana"/>
                <a:cs typeface="Verdana"/>
                <a:sym typeface="Verdana"/>
              </a:rPr>
              <a:t>kan</a:t>
            </a:r>
            <a:r>
              <a:rPr lang="da-DK" sz="3000" b="1" i="0" u="none" strike="noStrike" cap="none">
                <a:solidFill>
                  <a:srgbClr val="415359"/>
                </a:solidFill>
                <a:latin typeface="Verdana"/>
                <a:ea typeface="Verdana"/>
                <a:cs typeface="Verdana"/>
                <a:sym typeface="Verdana"/>
              </a:rPr>
              <a:t> gøre en forskel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766763" y="1989138"/>
            <a:ext cx="5329236" cy="3924300"/>
          </a:xfrm>
          <a:prstGeom prst="rect">
            <a:avLst/>
          </a:prstGeom>
          <a:noFill/>
          <a:ln>
            <a:noFill/>
          </a:ln>
        </p:spPr>
        <p:txBody>
          <a:bodyPr wrap="square" lIns="91425" tIns="45700" rIns="91425" bIns="45700" anchor="t" anchorCtr="0">
            <a:noAutofit/>
          </a:bodyPr>
          <a:lstStyle/>
          <a:p>
            <a:pPr marL="0" marR="0" lvl="0" indent="-127000" algn="l" rtl="0">
              <a:lnSpc>
                <a:spcPct val="100000"/>
              </a:lnSpc>
              <a:spcBef>
                <a:spcPts val="0"/>
              </a:spcBef>
              <a:spcAft>
                <a:spcPts val="0"/>
              </a:spcAft>
              <a:buClr>
                <a:srgbClr val="415359"/>
              </a:buClr>
              <a:buSzPts val="2000"/>
              <a:buFont typeface="Arial"/>
              <a:buNone/>
            </a:pPr>
            <a:r>
              <a:rPr lang="da-DK" sz="2000" b="0" i="0" u="none" strike="noStrike" cap="none" dirty="0">
                <a:solidFill>
                  <a:srgbClr val="415359"/>
                </a:solidFill>
                <a:latin typeface="Verdana"/>
                <a:ea typeface="Verdana"/>
                <a:cs typeface="Verdana"/>
                <a:sym typeface="Verdana"/>
              </a:rPr>
              <a:t>Klik </a:t>
            </a:r>
            <a:r>
              <a:rPr lang="da-DK" sz="2000" b="1" i="0" u="none" strike="noStrike" cap="none" dirty="0">
                <a:solidFill>
                  <a:srgbClr val="FF0000"/>
                </a:solidFill>
                <a:latin typeface="Verdana"/>
                <a:ea typeface="Verdana"/>
                <a:cs typeface="Verdana"/>
                <a:sym typeface="Verdana"/>
              </a:rPr>
              <a:t>ALDRIG</a:t>
            </a:r>
            <a:r>
              <a:rPr lang="da-DK" sz="2000" b="0" i="0" u="none" strike="noStrike" cap="none" dirty="0">
                <a:solidFill>
                  <a:srgbClr val="FF0000"/>
                </a:solidFill>
                <a:latin typeface="Verdana"/>
                <a:ea typeface="Verdana"/>
                <a:cs typeface="Verdana"/>
                <a:sym typeface="Verdana"/>
              </a:rPr>
              <a:t> </a:t>
            </a:r>
            <a:r>
              <a:rPr lang="da-DK" sz="2000" b="0" i="0" u="none" strike="noStrike" cap="none" dirty="0">
                <a:solidFill>
                  <a:srgbClr val="415359"/>
                </a:solidFill>
                <a:latin typeface="Verdana"/>
                <a:ea typeface="Verdana"/>
                <a:cs typeface="Verdana"/>
                <a:sym typeface="Verdana"/>
              </a:rPr>
              <a:t>på et link i en </a:t>
            </a:r>
            <a:r>
              <a:rPr lang="da-DK" sz="2000" b="0" i="0" u="none" strike="noStrike" cap="none" dirty="0" err="1">
                <a:solidFill>
                  <a:srgbClr val="415359"/>
                </a:solidFill>
                <a:latin typeface="Verdana"/>
                <a:ea typeface="Verdana"/>
                <a:cs typeface="Verdana"/>
                <a:sym typeface="Verdana"/>
              </a:rPr>
              <a:t>email</a:t>
            </a:r>
            <a:r>
              <a:rPr lang="da-DK" sz="2000" b="0" i="0" u="none" strike="noStrike" cap="none" dirty="0">
                <a:solidFill>
                  <a:srgbClr val="415359"/>
                </a:solidFill>
                <a:latin typeface="Verdana"/>
                <a:ea typeface="Verdana"/>
                <a:cs typeface="Verdana"/>
                <a:sym typeface="Verdana"/>
              </a:rPr>
              <a:t> fra en bank, virksomhed eller offentlig institution som fx Borger.dk eller </a:t>
            </a:r>
            <a:r>
              <a:rPr lang="da-DK" sz="2000" b="0" i="0" u="none" strike="noStrike" cap="none" dirty="0" err="1">
                <a:solidFill>
                  <a:srgbClr val="415359"/>
                </a:solidFill>
                <a:latin typeface="Verdana"/>
                <a:ea typeface="Verdana"/>
                <a:cs typeface="Verdana"/>
                <a:sym typeface="Verdana"/>
              </a:rPr>
              <a:t>NemID</a:t>
            </a:r>
            <a:endParaRPr lang="da-DK"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spcAft>
                <a:spcPts val="0"/>
              </a:spcAft>
              <a:buClr>
                <a:srgbClr val="415359"/>
              </a:buClr>
              <a:buSzPts val="2000"/>
              <a:buFont typeface="Arial"/>
              <a:buNone/>
            </a:pPr>
            <a:r>
              <a:rPr lang="da-DK" sz="2000" b="0" i="0" u="none" strike="noStrike" cap="none" dirty="0">
                <a:solidFill>
                  <a:srgbClr val="415359"/>
                </a:solidFill>
                <a:latin typeface="Verdana"/>
                <a:ea typeface="Verdana"/>
                <a:cs typeface="Verdana"/>
                <a:sym typeface="Verdana"/>
              </a:rPr>
              <a:t>Åbn </a:t>
            </a:r>
            <a:r>
              <a:rPr lang="da-DK" sz="2000" b="1" i="0" u="none" strike="noStrike" cap="none" dirty="0">
                <a:solidFill>
                  <a:schemeClr val="accent6"/>
                </a:solidFill>
                <a:latin typeface="Verdana"/>
                <a:ea typeface="Verdana"/>
                <a:cs typeface="Verdana"/>
                <a:sym typeface="Verdana"/>
              </a:rPr>
              <a:t>ALTID</a:t>
            </a:r>
            <a:r>
              <a:rPr lang="da-DK" sz="2000" b="0" i="0" u="none" strike="noStrike" cap="none" dirty="0">
                <a:solidFill>
                  <a:srgbClr val="415359"/>
                </a:solidFill>
                <a:latin typeface="Verdana"/>
                <a:ea typeface="Verdana"/>
                <a:cs typeface="Verdana"/>
                <a:sym typeface="Verdana"/>
              </a:rPr>
              <a:t> din browser (</a:t>
            </a:r>
            <a:r>
              <a:rPr lang="da-DK" sz="2000" b="0" i="0" u="none" strike="noStrike" cap="none" dirty="0" err="1">
                <a:solidFill>
                  <a:srgbClr val="415359"/>
                </a:solidFill>
                <a:latin typeface="Verdana"/>
                <a:ea typeface="Verdana"/>
                <a:cs typeface="Verdana"/>
                <a:sym typeface="Verdana"/>
              </a:rPr>
              <a:t>Edge</a:t>
            </a:r>
            <a:r>
              <a:rPr lang="da-DK" sz="2000" b="0" i="0" u="none" strike="noStrike" cap="none" dirty="0">
                <a:solidFill>
                  <a:srgbClr val="415359"/>
                </a:solidFill>
                <a:latin typeface="Verdana"/>
                <a:ea typeface="Verdana"/>
                <a:cs typeface="Verdana"/>
                <a:sym typeface="Verdana"/>
              </a:rPr>
              <a:t>, </a:t>
            </a:r>
            <a:r>
              <a:rPr lang="da-DK" sz="2000" b="0" i="0" u="none" strike="noStrike" cap="none" dirty="0" err="1">
                <a:solidFill>
                  <a:srgbClr val="415359"/>
                </a:solidFill>
                <a:latin typeface="Verdana"/>
                <a:ea typeface="Verdana"/>
                <a:cs typeface="Verdana"/>
                <a:sym typeface="Verdana"/>
              </a:rPr>
              <a:t>Chrome</a:t>
            </a:r>
            <a:r>
              <a:rPr lang="da-DK" sz="2000" b="0" i="0" u="none" strike="noStrike" cap="none" dirty="0">
                <a:solidFill>
                  <a:srgbClr val="415359"/>
                </a:solidFill>
                <a:latin typeface="Verdana"/>
                <a:ea typeface="Verdana"/>
                <a:cs typeface="Verdana"/>
                <a:sym typeface="Verdana"/>
              </a:rPr>
              <a:t>, Explorer, Safari) og gå til afsenders (fx Borger.dk) hjemmeside</a:t>
            </a:r>
          </a:p>
          <a:p>
            <a:pPr marL="0" marR="0" lvl="0" indent="-12700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spcAft>
                <a:spcPts val="0"/>
              </a:spcAft>
              <a:buClr>
                <a:srgbClr val="415359"/>
              </a:buClr>
              <a:buSzPts val="2000"/>
              <a:buFont typeface="Arial"/>
              <a:buNone/>
            </a:pPr>
            <a:r>
              <a:rPr lang="da-DK" sz="2000" b="0" i="0" u="none" strike="noStrike" cap="none" dirty="0">
                <a:solidFill>
                  <a:srgbClr val="415359"/>
                </a:solidFill>
                <a:latin typeface="Verdana"/>
                <a:ea typeface="Verdana"/>
                <a:cs typeface="Verdana"/>
                <a:sym typeface="Verdana"/>
              </a:rPr>
              <a:t>Send </a:t>
            </a:r>
            <a:r>
              <a:rPr lang="da-DK" sz="2000" b="1" i="0" u="none" strike="noStrike" cap="none" dirty="0">
                <a:solidFill>
                  <a:srgbClr val="FF0000"/>
                </a:solidFill>
                <a:latin typeface="Verdana"/>
                <a:ea typeface="Verdana"/>
                <a:cs typeface="Verdana"/>
                <a:sym typeface="Verdana"/>
              </a:rPr>
              <a:t>ALDRIG</a:t>
            </a:r>
            <a:r>
              <a:rPr lang="da-DK" sz="2000" b="0" i="0" u="none" strike="noStrike" cap="none" dirty="0">
                <a:solidFill>
                  <a:srgbClr val="FF0000"/>
                </a:solidFill>
                <a:latin typeface="Verdana"/>
                <a:ea typeface="Verdana"/>
                <a:cs typeface="Verdana"/>
                <a:sym typeface="Verdana"/>
              </a:rPr>
              <a:t> </a:t>
            </a:r>
            <a:r>
              <a:rPr lang="da-DK" sz="2000" b="0" i="0" u="none" strike="noStrike" cap="none" dirty="0">
                <a:solidFill>
                  <a:srgbClr val="415359"/>
                </a:solidFill>
                <a:latin typeface="Verdana"/>
                <a:ea typeface="Verdana"/>
                <a:cs typeface="Verdana"/>
                <a:sym typeface="Verdana"/>
              </a:rPr>
              <a:t>personlige oplysninger i et svar på besked/mail fra en bank, virksomhed eller offentlig myndighed som fx Borger.dk eller </a:t>
            </a:r>
            <a:r>
              <a:rPr lang="da-DK" sz="2000" b="0" i="0" u="none" strike="noStrike" cap="none" dirty="0" err="1">
                <a:solidFill>
                  <a:srgbClr val="415359"/>
                </a:solidFill>
                <a:latin typeface="Verdana"/>
                <a:ea typeface="Verdana"/>
                <a:cs typeface="Verdana"/>
                <a:sym typeface="Verdana"/>
              </a:rPr>
              <a:t>NemID</a:t>
            </a:r>
            <a:endParaRPr lang="da-DK" sz="2000" b="0" i="0" u="none" strike="noStrike" cap="none" dirty="0">
              <a:solidFill>
                <a:srgbClr val="415359"/>
              </a:solidFill>
              <a:latin typeface="Verdana"/>
              <a:ea typeface="Verdana"/>
              <a:cs typeface="Verdana"/>
              <a:sym typeface="Verdana"/>
            </a:endParaRPr>
          </a:p>
          <a:p>
            <a:pPr marL="0" marR="0" lvl="0" indent="-127000" algn="l" rtl="0">
              <a:lnSpc>
                <a:spcPct val="100000"/>
              </a:lnSpc>
              <a:spcBef>
                <a:spcPts val="0"/>
              </a:spcBef>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361" name="Shape 361"/>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62" name="Shape 362"/>
          <p:cNvPicPr preferRelativeResize="0"/>
          <p:nvPr/>
        </p:nvPicPr>
        <p:blipFill rotWithShape="1">
          <a:blip r:embed="rId3">
            <a:alphaModFix/>
          </a:blip>
          <a:srcRect/>
          <a:stretch/>
        </p:blipFill>
        <p:spPr>
          <a:xfrm>
            <a:off x="7460805" y="2163910"/>
            <a:ext cx="4417942" cy="4417942"/>
          </a:xfrm>
          <a:prstGeom prst="rect">
            <a:avLst/>
          </a:prstGeom>
          <a:noFill/>
          <a:ln>
            <a:noFill/>
          </a:ln>
        </p:spPr>
      </p:pic>
      <p:pic>
        <p:nvPicPr>
          <p:cNvPr id="363" name="Shape 363"/>
          <p:cNvPicPr preferRelativeResize="0"/>
          <p:nvPr/>
        </p:nvPicPr>
        <p:blipFill rotWithShape="1">
          <a:blip r:embed="rId4">
            <a:alphaModFix/>
          </a:blip>
          <a:srcRect l="896" r="924"/>
          <a:stretch/>
        </p:blipFill>
        <p:spPr>
          <a:xfrm>
            <a:off x="7669050" y="1834778"/>
            <a:ext cx="4008475" cy="3716449"/>
          </a:xfrm>
          <a:prstGeom prst="rect">
            <a:avLst/>
          </a:prstGeom>
          <a:solidFill>
            <a:schemeClr val="lt1"/>
          </a:solidFill>
          <a:ln>
            <a:noFill/>
          </a:ln>
          <a:effectLst>
            <a:outerShdw blurRad="152400" dist="38100" dir="13500000" algn="br" rotWithShape="0">
              <a:srgbClr val="000000">
                <a:alpha val="14901"/>
              </a:srgbClr>
            </a:outerShdw>
          </a:effectLst>
        </p:spPr>
      </p:pic>
      <p:sp>
        <p:nvSpPr>
          <p:cNvPr id="364" name="Shape 364"/>
          <p:cNvSpPr/>
          <p:nvPr/>
        </p:nvSpPr>
        <p:spPr>
          <a:xfrm>
            <a:off x="7669051" y="1815216"/>
            <a:ext cx="4008474" cy="3583172"/>
          </a:xfrm>
          <a:prstGeom prst="rect">
            <a:avLst/>
          </a:prstGeom>
          <a:solidFill>
            <a:schemeClr val="lt1"/>
          </a:solidFill>
          <a:ln>
            <a:noFill/>
          </a:ln>
          <a:effectLst>
            <a:outerShdw blurRad="63500" sx="102000" sy="102000" algn="ctr" rotWithShape="0">
              <a:srgbClr val="000000">
                <a:alpha val="40000"/>
              </a:srgbClr>
            </a:outerShdw>
          </a:effectLst>
        </p:spPr>
        <p:txBody>
          <a:bodyPr wrap="square" lIns="91425" tIns="45700" rIns="91425" bIns="45700" anchor="t" anchorCtr="0">
            <a:noAutofit/>
          </a:bodyPr>
          <a:lstStyle/>
          <a:p>
            <a:pPr marL="0" marR="0" lvl="0" indent="0" algn="ctr" rtl="0">
              <a:spcBef>
                <a:spcPts val="0"/>
              </a:spcBef>
              <a:buNone/>
            </a:pPr>
            <a:endParaRPr sz="1800">
              <a:solidFill>
                <a:schemeClr val="dk1"/>
              </a:solidFill>
              <a:latin typeface="Verdana"/>
              <a:ea typeface="Verdana"/>
              <a:cs typeface="Verdana"/>
              <a:sym typeface="Verdana"/>
            </a:endParaRPr>
          </a:p>
          <a:p>
            <a:pPr marL="0" marR="0" lvl="0" indent="0" algn="ctr" rtl="0">
              <a:spcBef>
                <a:spcPts val="0"/>
              </a:spcBef>
              <a:buNone/>
            </a:pPr>
            <a:r>
              <a:rPr lang="da-DK" sz="1800">
                <a:solidFill>
                  <a:schemeClr val="dk1"/>
                </a:solidFill>
                <a:latin typeface="Verdana"/>
                <a:ea typeface="Verdana"/>
                <a:cs typeface="Verdana"/>
                <a:sym typeface="Verdana"/>
              </a:rPr>
              <a:t>Kære SKAT</a:t>
            </a:r>
          </a:p>
          <a:p>
            <a:pPr marL="0" marR="0" lvl="0" indent="0" algn="ctr" rtl="0">
              <a:spcBef>
                <a:spcPts val="0"/>
              </a:spcBef>
              <a:buNone/>
            </a:pPr>
            <a:endParaRPr sz="1800">
              <a:solidFill>
                <a:schemeClr val="dk1"/>
              </a:solidFill>
              <a:latin typeface="Verdana"/>
              <a:ea typeface="Verdana"/>
              <a:cs typeface="Verdana"/>
              <a:sym typeface="Verdana"/>
            </a:endParaRPr>
          </a:p>
          <a:p>
            <a:pPr marL="0" marR="0" lvl="0" indent="0" algn="ctr" rtl="0">
              <a:spcBef>
                <a:spcPts val="0"/>
              </a:spcBef>
              <a:buNone/>
            </a:pPr>
            <a:r>
              <a:rPr lang="da-DK" sz="1800">
                <a:solidFill>
                  <a:schemeClr val="dk1"/>
                </a:solidFill>
                <a:latin typeface="Verdana"/>
                <a:ea typeface="Verdana"/>
                <a:cs typeface="Verdana"/>
                <a:sym typeface="Verdana"/>
              </a:rPr>
              <a:t>I skrev, at jeg skulle sende mine kontooplysninger, så jeg kunne få penge tilbage.</a:t>
            </a:r>
          </a:p>
          <a:p>
            <a:pPr marL="0" marR="0" lvl="0" indent="0" algn="ctr" rtl="0">
              <a:spcBef>
                <a:spcPts val="0"/>
              </a:spcBef>
              <a:buNone/>
            </a:pPr>
            <a:endParaRPr sz="1800">
              <a:solidFill>
                <a:schemeClr val="dk1"/>
              </a:solidFill>
              <a:latin typeface="Verdana"/>
              <a:ea typeface="Verdana"/>
              <a:cs typeface="Verdana"/>
              <a:sym typeface="Verdana"/>
            </a:endParaRPr>
          </a:p>
          <a:p>
            <a:pPr marL="0" marR="0" lvl="0" indent="0" algn="ctr" rtl="0">
              <a:spcBef>
                <a:spcPts val="0"/>
              </a:spcBef>
              <a:buNone/>
            </a:pPr>
            <a:r>
              <a:rPr lang="da-DK" sz="1800">
                <a:solidFill>
                  <a:schemeClr val="dk1"/>
                </a:solidFill>
                <a:latin typeface="Verdana"/>
                <a:ea typeface="Verdana"/>
                <a:cs typeface="Verdana"/>
                <a:sym typeface="Verdana"/>
              </a:rPr>
              <a:t>Her er det:</a:t>
            </a:r>
          </a:p>
          <a:p>
            <a:pPr marL="0" marR="0" lvl="0" indent="0" algn="ctr" rtl="0">
              <a:spcBef>
                <a:spcPts val="0"/>
              </a:spcBef>
              <a:buNone/>
            </a:pPr>
            <a:r>
              <a:rPr lang="da-DK" sz="1800">
                <a:solidFill>
                  <a:schemeClr val="dk1"/>
                </a:solidFill>
                <a:latin typeface="Verdana"/>
                <a:ea typeface="Verdana"/>
                <a:cs typeface="Verdana"/>
                <a:sym typeface="Verdana"/>
              </a:rPr>
              <a:t>Kontonummer: xxxxxxxx</a:t>
            </a:r>
          </a:p>
          <a:p>
            <a:pPr marL="0" marR="0" lvl="0" indent="0" algn="ctr" rtl="0">
              <a:spcBef>
                <a:spcPts val="0"/>
              </a:spcBef>
              <a:buNone/>
            </a:pPr>
            <a:r>
              <a:rPr lang="da-DK" sz="1800">
                <a:solidFill>
                  <a:schemeClr val="dk1"/>
                </a:solidFill>
                <a:latin typeface="Verdana"/>
                <a:ea typeface="Verdana"/>
                <a:cs typeface="Verdana"/>
                <a:sym typeface="Verdana"/>
              </a:rPr>
              <a:t>Registreringsnummer: xxxx   </a:t>
            </a:r>
          </a:p>
        </p:txBody>
      </p:sp>
      <p:grpSp>
        <p:nvGrpSpPr>
          <p:cNvPr id="365" name="Shape 365"/>
          <p:cNvGrpSpPr/>
          <p:nvPr/>
        </p:nvGrpSpPr>
        <p:grpSpPr>
          <a:xfrm>
            <a:off x="6793022" y="3869346"/>
            <a:ext cx="5670930" cy="2701905"/>
            <a:chOff x="6793022" y="3869346"/>
            <a:chExt cx="5670930" cy="2701905"/>
          </a:xfrm>
        </p:grpSpPr>
        <p:sp>
          <p:nvSpPr>
            <p:cNvPr id="366" name="Shape 366"/>
            <p:cNvSpPr/>
            <p:nvPr/>
          </p:nvSpPr>
          <p:spPr>
            <a:xfrm rot="-1573049">
              <a:off x="7060525" y="4175228"/>
              <a:ext cx="1755154" cy="1619745"/>
            </a:xfrm>
            <a:prstGeom prst="triangle">
              <a:avLst>
                <a:gd name="adj" fmla="val 50000"/>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67" name="Shape 367"/>
            <p:cNvSpPr/>
            <p:nvPr/>
          </p:nvSpPr>
          <p:spPr>
            <a:xfrm rot="1682353">
              <a:off x="10538426" y="4149006"/>
              <a:ext cx="1617712" cy="1713566"/>
            </a:xfrm>
            <a:prstGeom prst="triangle">
              <a:avLst>
                <a:gd name="adj" fmla="val 50000"/>
              </a:avLst>
            </a:prstGeom>
            <a:solidFill>
              <a:srgbClr val="FFFFFF"/>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368" name="Shape 368"/>
            <p:cNvSpPr/>
            <p:nvPr/>
          </p:nvSpPr>
          <p:spPr>
            <a:xfrm>
              <a:off x="8126251" y="5270797"/>
              <a:ext cx="2923953" cy="903767"/>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369" name="Shape 369"/>
            <p:cNvPicPr preferRelativeResize="0"/>
            <p:nvPr/>
          </p:nvPicPr>
          <p:blipFill rotWithShape="1">
            <a:blip r:embed="rId3">
              <a:alphaModFix/>
            </a:blip>
            <a:srcRect t="44646"/>
            <a:stretch/>
          </p:blipFill>
          <p:spPr>
            <a:xfrm>
              <a:off x="7467032" y="4134334"/>
              <a:ext cx="4402402" cy="2436918"/>
            </a:xfrm>
            <a:prstGeom prst="rect">
              <a:avLst/>
            </a:prstGeom>
            <a:noFill/>
            <a:ln>
              <a:noFill/>
            </a:ln>
          </p:spPr>
        </p:pic>
      </p:grpSp>
      <p:pic>
        <p:nvPicPr>
          <p:cNvPr id="370" name="Shape 370"/>
          <p:cNvPicPr preferRelativeResize="0"/>
          <p:nvPr/>
        </p:nvPicPr>
        <p:blipFill rotWithShape="1">
          <a:blip r:embed="rId5">
            <a:alphaModFix/>
          </a:blip>
          <a:srcRect/>
          <a:stretch/>
        </p:blipFill>
        <p:spPr>
          <a:xfrm>
            <a:off x="10675088" y="157716"/>
            <a:ext cx="1350335" cy="1350335"/>
          </a:xfrm>
          <a:prstGeom prst="rect">
            <a:avLst/>
          </a:prstGeom>
          <a:noFill/>
          <a:ln>
            <a:noFill/>
          </a:ln>
        </p:spPr>
      </p:pic>
      <p:sp>
        <p:nvSpPr>
          <p:cNvPr id="371" name="Shape 371"/>
          <p:cNvSpPr txBox="1"/>
          <p:nvPr/>
        </p:nvSpPr>
        <p:spPr>
          <a:xfrm>
            <a:off x="766762" y="908050"/>
            <a:ext cx="5329237" cy="1081088"/>
          </a:xfrm>
          <a:prstGeom prst="rect">
            <a:avLst/>
          </a:prstGeom>
          <a:noFill/>
          <a:ln>
            <a:noFill/>
          </a:ln>
        </p:spPr>
        <p:txBody>
          <a:bodyPr wrap="square" lIns="91425" tIns="45700" rIns="91425" bIns="45700" anchor="ctr" anchorCtr="0">
            <a:noAutofit/>
          </a:bodyPr>
          <a:lstStyle/>
          <a:p>
            <a:pPr marL="0" marR="0" lvl="0" indent="-190500" algn="l" rtl="0">
              <a:lnSpc>
                <a:spcPct val="90000"/>
              </a:lnSpc>
              <a:spcBef>
                <a:spcPts val="0"/>
              </a:spcBef>
              <a:buClr>
                <a:srgbClr val="415359"/>
              </a:buClr>
              <a:buSzPts val="3000"/>
              <a:buFont typeface="Verdana"/>
              <a:buNone/>
            </a:pPr>
            <a:r>
              <a:rPr lang="da-DK" sz="3000" b="1" i="0">
                <a:solidFill>
                  <a:srgbClr val="415359"/>
                </a:solidFill>
                <a:latin typeface="Verdana"/>
                <a:ea typeface="Verdana"/>
                <a:cs typeface="Verdana"/>
                <a:sym typeface="Verdana"/>
              </a:rPr>
              <a:t>Du </a:t>
            </a:r>
            <a:r>
              <a:rPr lang="da-DK" sz="3000" b="1" i="0" u="sng">
                <a:solidFill>
                  <a:srgbClr val="415359"/>
                </a:solidFill>
                <a:latin typeface="Verdana"/>
                <a:ea typeface="Verdana"/>
                <a:cs typeface="Verdana"/>
                <a:sym typeface="Verdana"/>
              </a:rPr>
              <a:t>kan</a:t>
            </a:r>
            <a:r>
              <a:rPr lang="da-DK" sz="3000" b="1" i="0">
                <a:solidFill>
                  <a:srgbClr val="415359"/>
                </a:solidFill>
                <a:latin typeface="Verdana"/>
                <a:ea typeface="Verdana"/>
                <a:cs typeface="Verdana"/>
                <a:sym typeface="Verdana"/>
              </a:rPr>
              <a:t> gøre en forskel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831850" y="1709738"/>
            <a:ext cx="10515600" cy="2852737"/>
          </a:xfrm>
          <a:prstGeom prst="rect">
            <a:avLst/>
          </a:prstGeom>
          <a:noFill/>
          <a:ln>
            <a:noFill/>
          </a:ln>
        </p:spPr>
        <p:txBody>
          <a:bodyPr wrap="square" lIns="91425" tIns="45700" rIns="91425" bIns="45700" anchor="b" anchorCtr="0">
            <a:noAutofit/>
          </a:bodyPr>
          <a:lstStyle/>
          <a:p>
            <a:pPr marL="0" marR="0" lvl="0" indent="-381000" algn="l"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Undgå den falske besked</a:t>
            </a:r>
          </a:p>
        </p:txBody>
      </p:sp>
      <p:sp>
        <p:nvSpPr>
          <p:cNvPr id="378" name="Shape 378"/>
          <p:cNvSpPr txBox="1">
            <a:spLocks noGrp="1"/>
          </p:cNvSpPr>
          <p:nvPr>
            <p:ph type="body" idx="1"/>
          </p:nvPr>
        </p:nvSpPr>
        <p:spPr>
          <a:xfrm>
            <a:off x="831850" y="4589463"/>
            <a:ext cx="10515600" cy="1500187"/>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buClr>
                <a:srgbClr val="415359"/>
              </a:buClr>
              <a:buSzPts val="2400"/>
              <a:buFont typeface="Arial"/>
              <a:buNone/>
            </a:pPr>
            <a:r>
              <a:rPr lang="da-DK" sz="2400" b="0" i="0" u="none" strike="noStrike" cap="none">
                <a:solidFill>
                  <a:srgbClr val="415359"/>
                </a:solidFill>
                <a:latin typeface="Verdana"/>
                <a:ea typeface="Verdana"/>
                <a:cs typeface="Verdana"/>
                <a:sym typeface="Verdana"/>
              </a:rPr>
              <a:t>Fællesøvelse</a:t>
            </a:r>
          </a:p>
        </p:txBody>
      </p:sp>
      <p:sp>
        <p:nvSpPr>
          <p:cNvPr id="379" name="Shape 379"/>
          <p:cNvSpPr/>
          <p:nvPr/>
        </p:nvSpPr>
        <p:spPr>
          <a:xfrm>
            <a:off x="9307438" y="170113"/>
            <a:ext cx="2634238" cy="2634238"/>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endParaRPr sz="12000" b="1">
              <a:solidFill>
                <a:srgbClr val="E15D32"/>
              </a:solidFill>
              <a:latin typeface="Verdana"/>
              <a:ea typeface="Verdana"/>
              <a:cs typeface="Verdana"/>
              <a:sym typeface="Verdana"/>
            </a:endParaRPr>
          </a:p>
        </p:txBody>
      </p:sp>
      <p:pic>
        <p:nvPicPr>
          <p:cNvPr id="380" name="Shape 380"/>
          <p:cNvPicPr preferRelativeResize="0"/>
          <p:nvPr/>
        </p:nvPicPr>
        <p:blipFill rotWithShape="1">
          <a:blip r:embed="rId3">
            <a:alphaModFix/>
          </a:blip>
          <a:srcRect/>
          <a:stretch/>
        </p:blipFill>
        <p:spPr>
          <a:xfrm>
            <a:off x="9861215" y="689811"/>
            <a:ext cx="1542967" cy="15429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Undgå den falske besked</a:t>
            </a:r>
          </a:p>
        </p:txBody>
      </p:sp>
      <p:sp>
        <p:nvSpPr>
          <p:cNvPr id="387" name="Shape 387"/>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514350" marR="0" lvl="0" indent="-514350" algn="l" rtl="0">
              <a:lnSpc>
                <a:spcPct val="100000"/>
              </a:lnSpc>
              <a:spcBef>
                <a:spcPts val="0"/>
              </a:spcBef>
              <a:spcAft>
                <a:spcPts val="0"/>
              </a:spcAft>
              <a:buClr>
                <a:srgbClr val="415359"/>
              </a:buClr>
              <a:buSzPts val="2800"/>
              <a:buFont typeface="Consolas"/>
              <a:buAutoNum type="arabicPeriod"/>
            </a:pPr>
            <a:r>
              <a:rPr lang="da-DK" sz="2800" b="0" i="0" u="none" strike="noStrike" cap="none" dirty="0">
                <a:solidFill>
                  <a:srgbClr val="415359"/>
                </a:solidFill>
                <a:latin typeface="Verdana"/>
                <a:ea typeface="Verdana"/>
                <a:cs typeface="Verdana"/>
                <a:sym typeface="Verdana"/>
              </a:rPr>
              <a:t>I bliver præsenteret for </a:t>
            </a:r>
            <a:r>
              <a:rPr lang="da-DK" sz="2800" b="0" i="0" u="none" strike="noStrike" cap="none" dirty="0" smtClean="0">
                <a:solidFill>
                  <a:srgbClr val="415359"/>
                </a:solidFill>
                <a:latin typeface="Verdana"/>
                <a:ea typeface="Verdana"/>
                <a:cs typeface="Verdana"/>
                <a:sym typeface="Verdana"/>
              </a:rPr>
              <a:t>to </a:t>
            </a:r>
            <a:r>
              <a:rPr lang="da-DK" sz="2800" b="0" i="0" u="none" strike="noStrike" cap="none" dirty="0">
                <a:solidFill>
                  <a:srgbClr val="415359"/>
                </a:solidFill>
                <a:latin typeface="Verdana"/>
                <a:ea typeface="Verdana"/>
                <a:cs typeface="Verdana"/>
                <a:sym typeface="Verdana"/>
              </a:rPr>
              <a:t>billeder af beskeder</a:t>
            </a:r>
          </a:p>
          <a:p>
            <a:pPr marL="514350" marR="0" lvl="0" indent="-514350" algn="l" rtl="0">
              <a:lnSpc>
                <a:spcPct val="100000"/>
              </a:lnSpc>
              <a:spcBef>
                <a:spcPts val="1000"/>
              </a:spcBef>
              <a:buClr>
                <a:srgbClr val="415359"/>
              </a:buClr>
              <a:buSzPts val="2800"/>
              <a:buFont typeface="Consolas"/>
              <a:buAutoNum type="arabicPeriod"/>
            </a:pPr>
            <a:r>
              <a:rPr lang="da-DK" sz="2800" b="0" i="0" u="none" strike="noStrike" cap="none" dirty="0">
                <a:solidFill>
                  <a:srgbClr val="415359"/>
                </a:solidFill>
                <a:latin typeface="Verdana"/>
                <a:ea typeface="Verdana"/>
                <a:cs typeface="Verdana"/>
                <a:sym typeface="Verdana"/>
              </a:rPr>
              <a:t>Én af </a:t>
            </a:r>
            <a:r>
              <a:rPr lang="da-DK" sz="2800" b="0" i="0" u="none" strike="noStrike" cap="none" dirty="0" smtClean="0">
                <a:solidFill>
                  <a:srgbClr val="415359"/>
                </a:solidFill>
                <a:latin typeface="Verdana"/>
                <a:ea typeface="Verdana"/>
                <a:cs typeface="Verdana"/>
                <a:sym typeface="Verdana"/>
              </a:rPr>
              <a:t>dem </a:t>
            </a:r>
            <a:r>
              <a:rPr lang="da-DK" sz="2800" b="0" i="0" u="none" strike="noStrike" cap="none" dirty="0">
                <a:solidFill>
                  <a:srgbClr val="415359"/>
                </a:solidFill>
                <a:latin typeface="Verdana"/>
                <a:ea typeface="Verdana"/>
                <a:cs typeface="Verdana"/>
                <a:sym typeface="Verdana"/>
              </a:rPr>
              <a:t>er en falsk besked – hvilken?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dirty="0">
                <a:solidFill>
                  <a:srgbClr val="415359"/>
                </a:solidFill>
                <a:latin typeface="Verdana"/>
                <a:ea typeface="Verdana"/>
                <a:cs typeface="Verdana"/>
                <a:sym typeface="Verdana"/>
              </a:rPr>
              <a:t>#1 Hvilken </a:t>
            </a:r>
            <a:r>
              <a:rPr lang="da-DK" sz="6000" b="1" i="0" u="none" strike="noStrike" cap="none" dirty="0" smtClean="0">
                <a:solidFill>
                  <a:srgbClr val="415359"/>
                </a:solidFill>
                <a:latin typeface="Verdana"/>
                <a:ea typeface="Verdana"/>
                <a:cs typeface="Verdana"/>
                <a:sym typeface="Verdana"/>
              </a:rPr>
              <a:t>e-mail</a:t>
            </a:r>
            <a:br>
              <a:rPr lang="da-DK" sz="6000" b="1" i="0" u="none" strike="noStrike" cap="none" dirty="0" smtClean="0">
                <a:solidFill>
                  <a:srgbClr val="415359"/>
                </a:solidFill>
                <a:latin typeface="Verdana"/>
                <a:ea typeface="Verdana"/>
                <a:cs typeface="Verdana"/>
                <a:sym typeface="Verdana"/>
              </a:rPr>
            </a:br>
            <a:r>
              <a:rPr lang="da-DK" sz="6000" b="1" i="0" u="none" strike="noStrike" cap="none" dirty="0" smtClean="0">
                <a:solidFill>
                  <a:srgbClr val="415359"/>
                </a:solidFill>
                <a:latin typeface="Verdana"/>
                <a:ea typeface="Verdana"/>
                <a:cs typeface="Verdana"/>
                <a:sym typeface="Verdana"/>
              </a:rPr>
              <a:t> </a:t>
            </a:r>
            <a:r>
              <a:rPr lang="da-DK" sz="6000" b="1" i="0" u="none" strike="noStrike" cap="none" dirty="0">
                <a:solidFill>
                  <a:srgbClr val="415359"/>
                </a:solidFill>
                <a:latin typeface="Verdana"/>
                <a:ea typeface="Verdana"/>
                <a:cs typeface="Verdana"/>
                <a:sym typeface="Verdana"/>
              </a:rPr>
              <a:t>er falsk?</a:t>
            </a:r>
          </a:p>
        </p:txBody>
      </p:sp>
      <p:sp>
        <p:nvSpPr>
          <p:cNvPr id="393" name="Shape 393"/>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Shape 398"/>
          <p:cNvGrpSpPr/>
          <p:nvPr/>
        </p:nvGrpSpPr>
        <p:grpSpPr>
          <a:xfrm>
            <a:off x="-2679766" y="-1836607"/>
            <a:ext cx="16215360" cy="9121140"/>
            <a:chOff x="-1417320" y="-1050544"/>
            <a:chExt cx="13609320" cy="7908544"/>
          </a:xfrm>
        </p:grpSpPr>
        <p:pic>
          <p:nvPicPr>
            <p:cNvPr id="399" name="Shape 399"/>
            <p:cNvPicPr preferRelativeResize="0"/>
            <p:nvPr/>
          </p:nvPicPr>
          <p:blipFill rotWithShape="1">
            <a:blip r:embed="rId3">
              <a:alphaModFix/>
            </a:blip>
            <a:srcRect r="6998" b="18934"/>
            <a:stretch/>
          </p:blipFill>
          <p:spPr>
            <a:xfrm>
              <a:off x="-1417320" y="-1050544"/>
              <a:ext cx="13609320" cy="7908544"/>
            </a:xfrm>
            <a:prstGeom prst="rect">
              <a:avLst/>
            </a:prstGeom>
            <a:noFill/>
            <a:ln>
              <a:noFill/>
            </a:ln>
          </p:spPr>
        </p:pic>
        <p:pic>
          <p:nvPicPr>
            <p:cNvPr id="400" name="Shape 400"/>
            <p:cNvPicPr preferRelativeResize="0"/>
            <p:nvPr/>
          </p:nvPicPr>
          <p:blipFill rotWithShape="1">
            <a:blip r:embed="rId4">
              <a:alphaModFix/>
            </a:blip>
            <a:srcRect b="22237"/>
            <a:stretch/>
          </p:blipFill>
          <p:spPr>
            <a:xfrm>
              <a:off x="2954407" y="828539"/>
              <a:ext cx="6124161" cy="4936158"/>
            </a:xfrm>
            <a:prstGeom prst="rect">
              <a:avLst/>
            </a:prstGeom>
            <a:noFill/>
            <a:ln>
              <a:noFill/>
            </a:ln>
          </p:spPr>
        </p:pic>
        <p:sp>
          <p:nvSpPr>
            <p:cNvPr id="401" name="Shape 401"/>
            <p:cNvSpPr/>
            <p:nvPr/>
          </p:nvSpPr>
          <p:spPr>
            <a:xfrm>
              <a:off x="3641558" y="1515658"/>
              <a:ext cx="1115568" cy="128016"/>
            </a:xfrm>
            <a:prstGeom prst="rect">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
        <p:nvSpPr>
          <p:cNvPr id="402" name="Shape 402"/>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Shape 407"/>
          <p:cNvPicPr preferRelativeResize="0"/>
          <p:nvPr/>
        </p:nvPicPr>
        <p:blipFill rotWithShape="1">
          <a:blip r:embed="rId3">
            <a:alphaModFix/>
          </a:blip>
          <a:srcRect r="6998" b="18934"/>
          <a:stretch/>
        </p:blipFill>
        <p:spPr>
          <a:xfrm>
            <a:off x="-2679766" y="-1836607"/>
            <a:ext cx="16215360" cy="9121140"/>
          </a:xfrm>
          <a:prstGeom prst="rect">
            <a:avLst/>
          </a:prstGeom>
          <a:noFill/>
          <a:ln>
            <a:noFill/>
          </a:ln>
        </p:spPr>
      </p:pic>
      <p:sp>
        <p:nvSpPr>
          <p:cNvPr id="408" name="Shape 408"/>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grpSp>
        <p:nvGrpSpPr>
          <p:cNvPr id="409" name="Shape 409"/>
          <p:cNvGrpSpPr/>
          <p:nvPr/>
        </p:nvGrpSpPr>
        <p:grpSpPr>
          <a:xfrm>
            <a:off x="2522078" y="450900"/>
            <a:ext cx="7147843" cy="4676903"/>
            <a:chOff x="2430067" y="675489"/>
            <a:chExt cx="7147843" cy="4676903"/>
          </a:xfrm>
        </p:grpSpPr>
        <p:grpSp>
          <p:nvGrpSpPr>
            <p:cNvPr id="410" name="Shape 410"/>
            <p:cNvGrpSpPr/>
            <p:nvPr/>
          </p:nvGrpSpPr>
          <p:grpSpPr>
            <a:xfrm>
              <a:off x="2430067" y="675489"/>
              <a:ext cx="7147843" cy="4676903"/>
              <a:chOff x="2622550" y="1014853"/>
              <a:chExt cx="6006846" cy="3927379"/>
            </a:xfrm>
          </p:grpSpPr>
          <p:sp>
            <p:nvSpPr>
              <p:cNvPr id="411" name="Shape 411"/>
              <p:cNvSpPr/>
              <p:nvPr/>
            </p:nvSpPr>
            <p:spPr>
              <a:xfrm>
                <a:off x="7337127" y="3340741"/>
                <a:ext cx="1167742" cy="706791"/>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412" name="Shape 412"/>
              <p:cNvPicPr preferRelativeResize="0"/>
              <p:nvPr/>
            </p:nvPicPr>
            <p:blipFill rotWithShape="1">
              <a:blip r:embed="rId4">
                <a:alphaModFix/>
              </a:blip>
              <a:srcRect b="83768"/>
              <a:stretch/>
            </p:blipFill>
            <p:spPr>
              <a:xfrm>
                <a:off x="2647696" y="1014853"/>
                <a:ext cx="5981700" cy="1006379"/>
              </a:xfrm>
              <a:prstGeom prst="rect">
                <a:avLst/>
              </a:prstGeom>
              <a:noFill/>
              <a:ln>
                <a:noFill/>
              </a:ln>
            </p:spPr>
          </p:pic>
          <p:pic>
            <p:nvPicPr>
              <p:cNvPr id="413" name="Shape 413"/>
              <p:cNvPicPr preferRelativeResize="0"/>
              <p:nvPr/>
            </p:nvPicPr>
            <p:blipFill rotWithShape="1">
              <a:blip r:embed="rId4">
                <a:alphaModFix/>
              </a:blip>
              <a:srcRect t="50412" b="3878"/>
              <a:stretch/>
            </p:blipFill>
            <p:spPr>
              <a:xfrm>
                <a:off x="2622550" y="2108199"/>
                <a:ext cx="5981700" cy="2834033"/>
              </a:xfrm>
              <a:prstGeom prst="rect">
                <a:avLst/>
              </a:prstGeom>
              <a:noFill/>
              <a:ln>
                <a:noFill/>
              </a:ln>
            </p:spPr>
          </p:pic>
          <p:pic>
            <p:nvPicPr>
              <p:cNvPr id="414" name="Shape 414"/>
              <p:cNvPicPr preferRelativeResize="0"/>
              <p:nvPr/>
            </p:nvPicPr>
            <p:blipFill rotWithShape="1">
              <a:blip r:embed="rId4">
                <a:alphaModFix/>
              </a:blip>
              <a:srcRect t="16409" b="44467"/>
              <a:stretch/>
            </p:blipFill>
            <p:spPr>
              <a:xfrm>
                <a:off x="2622550" y="1930399"/>
                <a:ext cx="5981700" cy="2425701"/>
              </a:xfrm>
              <a:prstGeom prst="rect">
                <a:avLst/>
              </a:prstGeom>
              <a:noFill/>
              <a:ln>
                <a:noFill/>
              </a:ln>
            </p:spPr>
          </p:pic>
          <p:pic>
            <p:nvPicPr>
              <p:cNvPr id="415" name="Shape 415"/>
              <p:cNvPicPr preferRelativeResize="0"/>
              <p:nvPr/>
            </p:nvPicPr>
            <p:blipFill rotWithShape="1">
              <a:blip r:embed="rId5">
                <a:alphaModFix/>
              </a:blip>
              <a:srcRect r="-209"/>
              <a:stretch/>
            </p:blipFill>
            <p:spPr>
              <a:xfrm>
                <a:off x="3086100" y="2102428"/>
                <a:ext cx="5092700" cy="2579505"/>
              </a:xfrm>
              <a:prstGeom prst="rect">
                <a:avLst/>
              </a:prstGeom>
              <a:noFill/>
              <a:ln>
                <a:noFill/>
              </a:ln>
            </p:spPr>
          </p:pic>
        </p:grpSp>
        <p:sp>
          <p:nvSpPr>
            <p:cNvPr id="416" name="Shape 416"/>
            <p:cNvSpPr/>
            <p:nvPr/>
          </p:nvSpPr>
          <p:spPr>
            <a:xfrm>
              <a:off x="3270013" y="1448766"/>
              <a:ext cx="1327470" cy="152447"/>
            </a:xfrm>
            <a:prstGeom prst="rect">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
        <p:nvSpPr>
          <p:cNvPr id="417" name="Shape 417"/>
          <p:cNvSpPr/>
          <p:nvPr/>
        </p:nvSpPr>
        <p:spPr>
          <a:xfrm>
            <a:off x="9220527" y="3952367"/>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Og det rigtige svar er...</a:t>
            </a:r>
          </a:p>
        </p:txBody>
      </p:sp>
      <p:sp>
        <p:nvSpPr>
          <p:cNvPr id="423" name="Shape 42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buClr>
                <a:srgbClr val="415359"/>
              </a:buClr>
              <a:buSzPts val="2800"/>
              <a:buFont typeface="Arial"/>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p:cNvPicPr preferRelativeResize="0"/>
          <p:nvPr/>
        </p:nvPicPr>
        <p:blipFill rotWithShape="1">
          <a:blip r:embed="rId3">
            <a:alphaModFix/>
          </a:blip>
          <a:srcRect r="6998" b="18934"/>
          <a:stretch/>
        </p:blipFill>
        <p:spPr>
          <a:xfrm>
            <a:off x="-2679766" y="-1836607"/>
            <a:ext cx="16215360" cy="9121140"/>
          </a:xfrm>
          <a:prstGeom prst="rect">
            <a:avLst/>
          </a:prstGeom>
          <a:noFill/>
          <a:ln>
            <a:noFill/>
          </a:ln>
        </p:spPr>
      </p:pic>
      <p:sp>
        <p:nvSpPr>
          <p:cNvPr id="429" name="Shape 429"/>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grpSp>
        <p:nvGrpSpPr>
          <p:cNvPr id="430" name="Shape 430"/>
          <p:cNvGrpSpPr/>
          <p:nvPr/>
        </p:nvGrpSpPr>
        <p:grpSpPr>
          <a:xfrm>
            <a:off x="2522078" y="450900"/>
            <a:ext cx="7147843" cy="4676903"/>
            <a:chOff x="2430067" y="675489"/>
            <a:chExt cx="7147843" cy="4676903"/>
          </a:xfrm>
        </p:grpSpPr>
        <p:grpSp>
          <p:nvGrpSpPr>
            <p:cNvPr id="431" name="Shape 431"/>
            <p:cNvGrpSpPr/>
            <p:nvPr/>
          </p:nvGrpSpPr>
          <p:grpSpPr>
            <a:xfrm>
              <a:off x="2430067" y="675489"/>
              <a:ext cx="7147843" cy="4676903"/>
              <a:chOff x="2622550" y="1014853"/>
              <a:chExt cx="6006846" cy="3927379"/>
            </a:xfrm>
          </p:grpSpPr>
          <p:sp>
            <p:nvSpPr>
              <p:cNvPr id="432" name="Shape 432"/>
              <p:cNvSpPr/>
              <p:nvPr/>
            </p:nvSpPr>
            <p:spPr>
              <a:xfrm>
                <a:off x="7337127" y="3340741"/>
                <a:ext cx="1167742" cy="706791"/>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433" name="Shape 433"/>
              <p:cNvPicPr preferRelativeResize="0"/>
              <p:nvPr/>
            </p:nvPicPr>
            <p:blipFill rotWithShape="1">
              <a:blip r:embed="rId4">
                <a:alphaModFix/>
              </a:blip>
              <a:srcRect b="83768"/>
              <a:stretch/>
            </p:blipFill>
            <p:spPr>
              <a:xfrm>
                <a:off x="2647696" y="1014853"/>
                <a:ext cx="5981700" cy="1006379"/>
              </a:xfrm>
              <a:prstGeom prst="rect">
                <a:avLst/>
              </a:prstGeom>
              <a:noFill/>
              <a:ln>
                <a:noFill/>
              </a:ln>
            </p:spPr>
          </p:pic>
          <p:pic>
            <p:nvPicPr>
              <p:cNvPr id="434" name="Shape 434"/>
              <p:cNvPicPr preferRelativeResize="0"/>
              <p:nvPr/>
            </p:nvPicPr>
            <p:blipFill rotWithShape="1">
              <a:blip r:embed="rId4">
                <a:alphaModFix/>
              </a:blip>
              <a:srcRect t="50412" b="3878"/>
              <a:stretch/>
            </p:blipFill>
            <p:spPr>
              <a:xfrm>
                <a:off x="2622550" y="2108199"/>
                <a:ext cx="5981700" cy="2834033"/>
              </a:xfrm>
              <a:prstGeom prst="rect">
                <a:avLst/>
              </a:prstGeom>
              <a:noFill/>
              <a:ln>
                <a:noFill/>
              </a:ln>
            </p:spPr>
          </p:pic>
          <p:pic>
            <p:nvPicPr>
              <p:cNvPr id="435" name="Shape 435"/>
              <p:cNvPicPr preferRelativeResize="0"/>
              <p:nvPr/>
            </p:nvPicPr>
            <p:blipFill rotWithShape="1">
              <a:blip r:embed="rId4">
                <a:alphaModFix/>
              </a:blip>
              <a:srcRect t="16409" b="44467"/>
              <a:stretch/>
            </p:blipFill>
            <p:spPr>
              <a:xfrm>
                <a:off x="2622550" y="1930399"/>
                <a:ext cx="5981700" cy="2425701"/>
              </a:xfrm>
              <a:prstGeom prst="rect">
                <a:avLst/>
              </a:prstGeom>
              <a:noFill/>
              <a:ln>
                <a:noFill/>
              </a:ln>
            </p:spPr>
          </p:pic>
          <p:pic>
            <p:nvPicPr>
              <p:cNvPr id="436" name="Shape 436"/>
              <p:cNvPicPr preferRelativeResize="0"/>
              <p:nvPr/>
            </p:nvPicPr>
            <p:blipFill rotWithShape="1">
              <a:blip r:embed="rId5">
                <a:alphaModFix/>
              </a:blip>
              <a:srcRect r="-209"/>
              <a:stretch/>
            </p:blipFill>
            <p:spPr>
              <a:xfrm>
                <a:off x="3086100" y="2102428"/>
                <a:ext cx="5092700" cy="2579505"/>
              </a:xfrm>
              <a:prstGeom prst="rect">
                <a:avLst/>
              </a:prstGeom>
              <a:noFill/>
              <a:ln>
                <a:noFill/>
              </a:ln>
            </p:spPr>
          </p:pic>
        </p:grpSp>
        <p:sp>
          <p:nvSpPr>
            <p:cNvPr id="437" name="Shape 437"/>
            <p:cNvSpPr/>
            <p:nvPr/>
          </p:nvSpPr>
          <p:spPr>
            <a:xfrm>
              <a:off x="3270013" y="1448766"/>
              <a:ext cx="1327470" cy="152447"/>
            </a:xfrm>
            <a:prstGeom prst="rect">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
        <p:nvSpPr>
          <p:cNvPr id="438" name="Shape 438"/>
          <p:cNvSpPr/>
          <p:nvPr/>
        </p:nvSpPr>
        <p:spPr>
          <a:xfrm>
            <a:off x="9220527" y="3952367"/>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dirty="0">
                <a:solidFill>
                  <a:srgbClr val="415359"/>
                </a:solidFill>
                <a:latin typeface="Verdana"/>
                <a:ea typeface="Verdana"/>
                <a:cs typeface="Verdana"/>
                <a:sym typeface="Verdana"/>
              </a:rPr>
              <a:t>#2 Hvilken </a:t>
            </a:r>
            <a:r>
              <a:rPr lang="da-DK" sz="6000" b="1" i="0" u="none" strike="noStrike" cap="none" dirty="0" smtClean="0">
                <a:solidFill>
                  <a:srgbClr val="415359"/>
                </a:solidFill>
                <a:latin typeface="Verdana"/>
                <a:ea typeface="Verdana"/>
                <a:cs typeface="Verdana"/>
                <a:sym typeface="Verdana"/>
              </a:rPr>
              <a:t>e-mail </a:t>
            </a:r>
            <a:r>
              <a:rPr lang="da-DK" sz="6000" b="1" i="0" u="none" strike="noStrike" cap="none" dirty="0">
                <a:solidFill>
                  <a:srgbClr val="415359"/>
                </a:solidFill>
                <a:latin typeface="Verdana"/>
                <a:ea typeface="Verdana"/>
                <a:cs typeface="Verdana"/>
                <a:sym typeface="Verdana"/>
              </a:rPr>
              <a:t>er falsk?</a:t>
            </a:r>
          </a:p>
        </p:txBody>
      </p:sp>
      <p:sp>
        <p:nvSpPr>
          <p:cNvPr id="444" name="Shape 444"/>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8" y="457200"/>
            <a:ext cx="5256212" cy="1600200"/>
          </a:xfrm>
          <a:prstGeom prst="rect">
            <a:avLst/>
          </a:prstGeom>
          <a:noFill/>
          <a:ln>
            <a:noFill/>
          </a:ln>
        </p:spPr>
        <p:txBody>
          <a:bodyPr wrap="square" lIns="91425" tIns="45700" rIns="91425" bIns="45700" anchor="b" anchorCtr="0">
            <a:noAutofit/>
          </a:bodyPr>
          <a:lstStyle/>
          <a:p>
            <a:pPr marL="0" marR="0" lvl="0" indent="-190500" algn="l" rtl="0">
              <a:lnSpc>
                <a:spcPct val="90000"/>
              </a:lnSpc>
              <a:spcBef>
                <a:spcPts val="0"/>
              </a:spcBef>
              <a:buClr>
                <a:srgbClr val="415359"/>
              </a:buClr>
              <a:buSzPts val="3000"/>
              <a:buFont typeface="Verdana"/>
              <a:buNone/>
            </a:pPr>
            <a:r>
              <a:rPr lang="da-DK" sz="3000" b="1" i="0" u="none" strike="noStrike" cap="none">
                <a:solidFill>
                  <a:srgbClr val="415359"/>
                </a:solidFill>
                <a:latin typeface="Verdana"/>
                <a:ea typeface="Verdana"/>
                <a:cs typeface="Verdana"/>
                <a:sym typeface="Verdana"/>
              </a:rPr>
              <a:t>Hvad er en usikker besked?</a:t>
            </a:r>
          </a:p>
        </p:txBody>
      </p:sp>
      <p:sp>
        <p:nvSpPr>
          <p:cNvPr id="135" name="Shape 135"/>
          <p:cNvSpPr txBox="1">
            <a:spLocks noGrp="1"/>
          </p:cNvSpPr>
          <p:nvPr>
            <p:ph type="body" idx="1"/>
          </p:nvPr>
        </p:nvSpPr>
        <p:spPr>
          <a:xfrm>
            <a:off x="803275" y="2349500"/>
            <a:ext cx="5256212" cy="3811588"/>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rgbClr val="415359"/>
              </a:buClr>
              <a:buSzPts val="1600"/>
              <a:buFont typeface="Arial"/>
              <a:buNone/>
            </a:pPr>
            <a:r>
              <a:rPr lang="da-DK" sz="1600" b="0" i="0" u="none" strike="noStrike" cap="none">
                <a:solidFill>
                  <a:srgbClr val="415359"/>
                </a:solidFill>
                <a:latin typeface="Verdana"/>
                <a:ea typeface="Verdana"/>
                <a:cs typeface="Verdana"/>
                <a:sym typeface="Verdana"/>
              </a:rPr>
              <a:t>En besked fra en person, der prøver at snyde dig til at tro, at de er en anden person (fx en af dine venner) og få dig til at give dem:</a:t>
            </a:r>
          </a:p>
          <a:p>
            <a:pPr marL="514350" marR="0" lvl="0" indent="-514350" algn="l" rtl="0">
              <a:lnSpc>
                <a:spcPct val="100000"/>
              </a:lnSpc>
              <a:spcBef>
                <a:spcPts val="1000"/>
              </a:spcBef>
              <a:spcAft>
                <a:spcPts val="0"/>
              </a:spcAft>
              <a:buClr>
                <a:srgbClr val="415359"/>
              </a:buClr>
              <a:buSzPts val="1600"/>
              <a:buFont typeface="Consolas"/>
              <a:buAutoNum type="arabicPeriod"/>
            </a:pPr>
            <a:r>
              <a:rPr lang="da-DK" sz="1600" b="0" i="0" u="none" strike="noStrike" cap="none">
                <a:solidFill>
                  <a:srgbClr val="415359"/>
                </a:solidFill>
                <a:latin typeface="Verdana"/>
                <a:ea typeface="Verdana"/>
                <a:cs typeface="Verdana"/>
                <a:sym typeface="Verdana"/>
              </a:rPr>
              <a:t>Dine bankoplysninger</a:t>
            </a:r>
          </a:p>
          <a:p>
            <a:pPr marL="514350" marR="0" lvl="0" indent="-514350" algn="l" rtl="0">
              <a:lnSpc>
                <a:spcPct val="100000"/>
              </a:lnSpc>
              <a:spcBef>
                <a:spcPts val="1000"/>
              </a:spcBef>
              <a:spcAft>
                <a:spcPts val="0"/>
              </a:spcAft>
              <a:buClr>
                <a:srgbClr val="415359"/>
              </a:buClr>
              <a:buSzPts val="1600"/>
              <a:buFont typeface="Consolas"/>
              <a:buAutoNum type="arabicPeriod"/>
            </a:pPr>
            <a:r>
              <a:rPr lang="da-DK" sz="1600" b="0" i="0" u="none" strike="noStrike" cap="none">
                <a:solidFill>
                  <a:srgbClr val="415359"/>
                </a:solidFill>
                <a:latin typeface="Verdana"/>
                <a:ea typeface="Verdana"/>
                <a:cs typeface="Verdana"/>
                <a:sym typeface="Verdana"/>
              </a:rPr>
              <a:t>Dit login til fx NemID eller AppleID</a:t>
            </a:r>
          </a:p>
          <a:p>
            <a:pPr marL="514350" marR="0" lvl="0" indent="-514350" algn="l" rtl="0">
              <a:lnSpc>
                <a:spcPct val="100000"/>
              </a:lnSpc>
              <a:spcBef>
                <a:spcPts val="1000"/>
              </a:spcBef>
              <a:spcAft>
                <a:spcPts val="0"/>
              </a:spcAft>
              <a:buClr>
                <a:srgbClr val="415359"/>
              </a:buClr>
              <a:buSzPts val="1600"/>
              <a:buFont typeface="Consolas"/>
              <a:buAutoNum type="arabicPeriod"/>
            </a:pPr>
            <a:r>
              <a:rPr lang="da-DK" sz="1600" b="0" i="0" u="none" strike="noStrike" cap="none">
                <a:solidFill>
                  <a:srgbClr val="415359"/>
                </a:solidFill>
                <a:latin typeface="Verdana"/>
                <a:ea typeface="Verdana"/>
                <a:cs typeface="Verdana"/>
                <a:sym typeface="Verdana"/>
              </a:rPr>
              <a:t>Andre personlige oplysninger…</a:t>
            </a:r>
          </a:p>
          <a:p>
            <a:pPr marL="0" marR="0" lvl="0" indent="-101600" algn="l" rtl="0">
              <a:lnSpc>
                <a:spcPct val="100000"/>
              </a:lnSpc>
              <a:spcBef>
                <a:spcPts val="1000"/>
              </a:spcBef>
              <a:buClr>
                <a:srgbClr val="415359"/>
              </a:buClr>
              <a:buSzPts val="1600"/>
              <a:buFont typeface="Arial"/>
              <a:buNone/>
            </a:pPr>
            <a:endParaRPr sz="1600" b="0" i="0" u="none" strike="noStrike" cap="none">
              <a:solidFill>
                <a:srgbClr val="415359"/>
              </a:solidFill>
              <a:latin typeface="Verdana"/>
              <a:ea typeface="Verdana"/>
              <a:cs typeface="Verdana"/>
              <a:sym typeface="Verdana"/>
            </a:endParaRPr>
          </a:p>
        </p:txBody>
      </p:sp>
      <p:sp>
        <p:nvSpPr>
          <p:cNvPr id="136" name="Shape 136"/>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137" name="Shape 137"/>
          <p:cNvPicPr preferRelativeResize="0"/>
          <p:nvPr/>
        </p:nvPicPr>
        <p:blipFill rotWithShape="1">
          <a:blip r:embed="rId3">
            <a:alphaModFix/>
          </a:blip>
          <a:srcRect l="3459" t="51823" r="78360" b="30161"/>
          <a:stretch/>
        </p:blipFill>
        <p:spPr>
          <a:xfrm>
            <a:off x="7227648" y="1180209"/>
            <a:ext cx="4549685" cy="45081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Shape 449"/>
          <p:cNvGrpSpPr/>
          <p:nvPr/>
        </p:nvGrpSpPr>
        <p:grpSpPr>
          <a:xfrm>
            <a:off x="-2588394" y="-1900774"/>
            <a:ext cx="16020020" cy="9526312"/>
            <a:chOff x="-1417320" y="-1050544"/>
            <a:chExt cx="13609320" cy="7908544"/>
          </a:xfrm>
        </p:grpSpPr>
        <p:pic>
          <p:nvPicPr>
            <p:cNvPr id="450" name="Shape 450"/>
            <p:cNvPicPr preferRelativeResize="0"/>
            <p:nvPr/>
          </p:nvPicPr>
          <p:blipFill rotWithShape="1">
            <a:blip r:embed="rId3">
              <a:alphaModFix/>
            </a:blip>
            <a:srcRect r="6998" b="18934"/>
            <a:stretch/>
          </p:blipFill>
          <p:spPr>
            <a:xfrm>
              <a:off x="-1417320" y="-1050544"/>
              <a:ext cx="13609320" cy="7908544"/>
            </a:xfrm>
            <a:prstGeom prst="rect">
              <a:avLst/>
            </a:prstGeom>
            <a:noFill/>
            <a:ln>
              <a:noFill/>
            </a:ln>
          </p:spPr>
        </p:pic>
        <p:pic>
          <p:nvPicPr>
            <p:cNvPr id="451" name="Shape 451"/>
            <p:cNvPicPr preferRelativeResize="0"/>
            <p:nvPr/>
          </p:nvPicPr>
          <p:blipFill rotWithShape="1">
            <a:blip r:embed="rId4">
              <a:alphaModFix/>
            </a:blip>
            <a:srcRect l="938" b="9438"/>
            <a:stretch/>
          </p:blipFill>
          <p:spPr>
            <a:xfrm>
              <a:off x="2377440" y="908050"/>
              <a:ext cx="7077456" cy="4852670"/>
            </a:xfrm>
            <a:prstGeom prst="rect">
              <a:avLst/>
            </a:prstGeom>
            <a:noFill/>
            <a:ln>
              <a:noFill/>
            </a:ln>
          </p:spPr>
        </p:pic>
        <p:sp>
          <p:nvSpPr>
            <p:cNvPr id="452" name="Shape 452"/>
            <p:cNvSpPr/>
            <p:nvPr/>
          </p:nvSpPr>
          <p:spPr>
            <a:xfrm>
              <a:off x="2606040" y="1655064"/>
              <a:ext cx="6583680" cy="4133088"/>
            </a:xfrm>
            <a:prstGeom prst="rect">
              <a:avLst/>
            </a:prstGeom>
            <a:solidFill>
              <a:srgbClr val="F2F2F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453" name="Shape 453"/>
            <p:cNvPicPr preferRelativeResize="0"/>
            <p:nvPr/>
          </p:nvPicPr>
          <p:blipFill rotWithShape="1">
            <a:blip r:embed="rId5">
              <a:alphaModFix/>
            </a:blip>
            <a:srcRect l="2897" t="4799" b="28514"/>
            <a:stretch/>
          </p:blipFill>
          <p:spPr>
            <a:xfrm>
              <a:off x="2899600" y="1758288"/>
              <a:ext cx="5924359" cy="4029864"/>
            </a:xfrm>
            <a:prstGeom prst="rect">
              <a:avLst/>
            </a:prstGeom>
            <a:noFill/>
            <a:ln>
              <a:noFill/>
            </a:ln>
          </p:spPr>
        </p:pic>
      </p:grpSp>
      <p:sp>
        <p:nvSpPr>
          <p:cNvPr id="454" name="Shape 454"/>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9" name="Shape 459"/>
          <p:cNvGrpSpPr/>
          <p:nvPr/>
        </p:nvGrpSpPr>
        <p:grpSpPr>
          <a:xfrm>
            <a:off x="-2674701" y="-1892970"/>
            <a:ext cx="17437131" cy="11624753"/>
            <a:chOff x="-1417320" y="-1050544"/>
            <a:chExt cx="14633448" cy="9755632"/>
          </a:xfrm>
        </p:grpSpPr>
        <p:pic>
          <p:nvPicPr>
            <p:cNvPr id="460" name="Shape 460"/>
            <p:cNvPicPr preferRelativeResize="0"/>
            <p:nvPr/>
          </p:nvPicPr>
          <p:blipFill rotWithShape="1">
            <a:blip r:embed="rId3">
              <a:alphaModFix/>
            </a:blip>
            <a:srcRect/>
            <a:stretch/>
          </p:blipFill>
          <p:spPr>
            <a:xfrm>
              <a:off x="-1417320" y="-1050544"/>
              <a:ext cx="14633448" cy="9755632"/>
            </a:xfrm>
            <a:prstGeom prst="rect">
              <a:avLst/>
            </a:prstGeom>
            <a:noFill/>
            <a:ln>
              <a:noFill/>
            </a:ln>
          </p:spPr>
        </p:pic>
        <p:pic>
          <p:nvPicPr>
            <p:cNvPr id="461" name="Shape 461"/>
            <p:cNvPicPr preferRelativeResize="0"/>
            <p:nvPr/>
          </p:nvPicPr>
          <p:blipFill rotWithShape="1">
            <a:blip r:embed="rId4">
              <a:alphaModFix/>
            </a:blip>
            <a:srcRect l="938" b="9438"/>
            <a:stretch/>
          </p:blipFill>
          <p:spPr>
            <a:xfrm>
              <a:off x="2377440" y="908050"/>
              <a:ext cx="7077456" cy="4852670"/>
            </a:xfrm>
            <a:prstGeom prst="rect">
              <a:avLst/>
            </a:prstGeom>
            <a:noFill/>
            <a:ln>
              <a:noFill/>
            </a:ln>
          </p:spPr>
        </p:pic>
      </p:grpSp>
      <p:sp>
        <p:nvSpPr>
          <p:cNvPr id="462" name="Shape 462"/>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Og det rigtige svar er...</a:t>
            </a:r>
          </a:p>
        </p:txBody>
      </p:sp>
      <p:sp>
        <p:nvSpPr>
          <p:cNvPr id="468" name="Shape 468"/>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buClr>
                <a:srgbClr val="415359"/>
              </a:buClr>
              <a:buSzPts val="2800"/>
              <a:buFont typeface="Arial"/>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pSp>
        <p:nvGrpSpPr>
          <p:cNvPr id="473" name="Shape 473"/>
          <p:cNvGrpSpPr/>
          <p:nvPr/>
        </p:nvGrpSpPr>
        <p:grpSpPr>
          <a:xfrm>
            <a:off x="-2588394" y="-1900774"/>
            <a:ext cx="16020020" cy="9526312"/>
            <a:chOff x="-1417320" y="-1050544"/>
            <a:chExt cx="13609320" cy="7908544"/>
          </a:xfrm>
        </p:grpSpPr>
        <p:pic>
          <p:nvPicPr>
            <p:cNvPr id="474" name="Shape 474"/>
            <p:cNvPicPr preferRelativeResize="0"/>
            <p:nvPr/>
          </p:nvPicPr>
          <p:blipFill rotWithShape="1">
            <a:blip r:embed="rId3">
              <a:alphaModFix/>
            </a:blip>
            <a:srcRect r="6998" b="18934"/>
            <a:stretch/>
          </p:blipFill>
          <p:spPr>
            <a:xfrm>
              <a:off x="-1417320" y="-1050544"/>
              <a:ext cx="13609320" cy="7908544"/>
            </a:xfrm>
            <a:prstGeom prst="rect">
              <a:avLst/>
            </a:prstGeom>
            <a:noFill/>
            <a:ln>
              <a:noFill/>
            </a:ln>
          </p:spPr>
        </p:pic>
        <p:pic>
          <p:nvPicPr>
            <p:cNvPr id="475" name="Shape 475"/>
            <p:cNvPicPr preferRelativeResize="0"/>
            <p:nvPr/>
          </p:nvPicPr>
          <p:blipFill rotWithShape="1">
            <a:blip r:embed="rId4">
              <a:alphaModFix/>
            </a:blip>
            <a:srcRect l="938" b="9438"/>
            <a:stretch/>
          </p:blipFill>
          <p:spPr>
            <a:xfrm>
              <a:off x="2377440" y="908050"/>
              <a:ext cx="7077456" cy="4852670"/>
            </a:xfrm>
            <a:prstGeom prst="rect">
              <a:avLst/>
            </a:prstGeom>
            <a:noFill/>
            <a:ln>
              <a:noFill/>
            </a:ln>
          </p:spPr>
        </p:pic>
        <p:sp>
          <p:nvSpPr>
            <p:cNvPr id="476" name="Shape 476"/>
            <p:cNvSpPr/>
            <p:nvPr/>
          </p:nvSpPr>
          <p:spPr>
            <a:xfrm>
              <a:off x="2606040" y="1655064"/>
              <a:ext cx="6583680" cy="4133088"/>
            </a:xfrm>
            <a:prstGeom prst="rect">
              <a:avLst/>
            </a:prstGeom>
            <a:solidFill>
              <a:srgbClr val="F2F2F2"/>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477" name="Shape 477"/>
            <p:cNvPicPr preferRelativeResize="0"/>
            <p:nvPr/>
          </p:nvPicPr>
          <p:blipFill rotWithShape="1">
            <a:blip r:embed="rId5">
              <a:alphaModFix/>
            </a:blip>
            <a:srcRect l="2897" t="4799" b="28514"/>
            <a:stretch/>
          </p:blipFill>
          <p:spPr>
            <a:xfrm>
              <a:off x="2899600" y="1758288"/>
              <a:ext cx="5924359" cy="4029864"/>
            </a:xfrm>
            <a:prstGeom prst="rect">
              <a:avLst/>
            </a:prstGeom>
            <a:noFill/>
            <a:ln>
              <a:noFill/>
            </a:ln>
          </p:spPr>
        </p:pic>
      </p:grpSp>
      <p:sp>
        <p:nvSpPr>
          <p:cNvPr id="478" name="Shape 478"/>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#3 Hvilken sms er falsk?</a:t>
            </a:r>
          </a:p>
        </p:txBody>
      </p:sp>
      <p:sp>
        <p:nvSpPr>
          <p:cNvPr id="484" name="Shape 484"/>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sms</a:t>
            </a:r>
          </a:p>
        </p:txBody>
      </p:sp>
      <p:pic>
        <p:nvPicPr>
          <p:cNvPr id="490" name="Shape 490"/>
          <p:cNvPicPr preferRelativeResize="0"/>
          <p:nvPr/>
        </p:nvPicPr>
        <p:blipFill rotWithShape="1">
          <a:blip r:embed="rId3">
            <a:alphaModFix/>
          </a:blip>
          <a:srcRect/>
          <a:stretch/>
        </p:blipFill>
        <p:spPr>
          <a:xfrm>
            <a:off x="0" y="-1280095"/>
            <a:ext cx="12192000" cy="8138095"/>
          </a:xfrm>
          <a:prstGeom prst="rect">
            <a:avLst/>
          </a:prstGeom>
          <a:noFill/>
          <a:ln>
            <a:noFill/>
          </a:ln>
        </p:spPr>
      </p:pic>
      <p:pic>
        <p:nvPicPr>
          <p:cNvPr id="491" name="Shape 491"/>
          <p:cNvPicPr preferRelativeResize="0"/>
          <p:nvPr/>
        </p:nvPicPr>
        <p:blipFill rotWithShape="1">
          <a:blip r:embed="rId4">
            <a:alphaModFix/>
          </a:blip>
          <a:srcRect/>
          <a:stretch/>
        </p:blipFill>
        <p:spPr>
          <a:xfrm>
            <a:off x="0" y="-2669650"/>
            <a:ext cx="12192000" cy="15196930"/>
          </a:xfrm>
          <a:prstGeom prst="rect">
            <a:avLst/>
          </a:prstGeom>
          <a:noFill/>
          <a:ln>
            <a:noFill/>
          </a:ln>
        </p:spPr>
      </p:pic>
      <p:pic>
        <p:nvPicPr>
          <p:cNvPr id="492" name="Shape 492"/>
          <p:cNvPicPr preferRelativeResize="0"/>
          <p:nvPr/>
        </p:nvPicPr>
        <p:blipFill rotWithShape="1">
          <a:blip r:embed="rId5">
            <a:alphaModFix/>
          </a:blip>
          <a:srcRect/>
          <a:stretch/>
        </p:blipFill>
        <p:spPr>
          <a:xfrm>
            <a:off x="4306957" y="576470"/>
            <a:ext cx="3511826" cy="5267739"/>
          </a:xfrm>
          <a:prstGeom prst="rect">
            <a:avLst/>
          </a:prstGeom>
          <a:noFill/>
          <a:ln>
            <a:noFill/>
          </a:ln>
        </p:spPr>
      </p:pic>
      <p:pic>
        <p:nvPicPr>
          <p:cNvPr id="493" name="Shape 493"/>
          <p:cNvPicPr preferRelativeResize="0"/>
          <p:nvPr/>
        </p:nvPicPr>
        <p:blipFill rotWithShape="1">
          <a:blip r:embed="rId5">
            <a:alphaModFix/>
          </a:blip>
          <a:srcRect t="89555"/>
          <a:stretch/>
        </p:blipFill>
        <p:spPr>
          <a:xfrm>
            <a:off x="4300331" y="6246261"/>
            <a:ext cx="3511826" cy="550241"/>
          </a:xfrm>
          <a:prstGeom prst="rect">
            <a:avLst/>
          </a:prstGeom>
          <a:noFill/>
          <a:ln>
            <a:noFill/>
          </a:ln>
        </p:spPr>
      </p:pic>
      <p:sp>
        <p:nvSpPr>
          <p:cNvPr id="494" name="Shape 494"/>
          <p:cNvSpPr/>
          <p:nvPr/>
        </p:nvSpPr>
        <p:spPr>
          <a:xfrm>
            <a:off x="4313583" y="5227983"/>
            <a:ext cx="3478695" cy="9144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495" name="Shape 495"/>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Shape 501"/>
          <p:cNvPicPr preferRelativeResize="0"/>
          <p:nvPr/>
        </p:nvPicPr>
        <p:blipFill rotWithShape="1">
          <a:blip r:embed="rId3">
            <a:alphaModFix/>
          </a:blip>
          <a:srcRect/>
          <a:stretch/>
        </p:blipFill>
        <p:spPr>
          <a:xfrm>
            <a:off x="0" y="-2669650"/>
            <a:ext cx="12192000" cy="15196930"/>
          </a:xfrm>
          <a:prstGeom prst="rect">
            <a:avLst/>
          </a:prstGeom>
          <a:noFill/>
          <a:ln>
            <a:noFill/>
          </a:ln>
        </p:spPr>
      </p:pic>
      <p:pic>
        <p:nvPicPr>
          <p:cNvPr id="502" name="Shape 502"/>
          <p:cNvPicPr preferRelativeResize="0"/>
          <p:nvPr/>
        </p:nvPicPr>
        <p:blipFill rotWithShape="1">
          <a:blip r:embed="rId4">
            <a:alphaModFix/>
          </a:blip>
          <a:srcRect/>
          <a:stretch/>
        </p:blipFill>
        <p:spPr>
          <a:xfrm>
            <a:off x="4326895" y="561474"/>
            <a:ext cx="3467655" cy="2191558"/>
          </a:xfrm>
          <a:prstGeom prst="rect">
            <a:avLst/>
          </a:prstGeom>
          <a:noFill/>
          <a:ln>
            <a:noFill/>
          </a:ln>
        </p:spPr>
      </p:pic>
      <p:sp>
        <p:nvSpPr>
          <p:cNvPr id="503" name="Shape 503"/>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Og det rigtige svar er...</a:t>
            </a:r>
          </a:p>
        </p:txBody>
      </p:sp>
      <p:sp>
        <p:nvSpPr>
          <p:cNvPr id="509" name="Shape 509"/>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buClr>
                <a:srgbClr val="415359"/>
              </a:buClr>
              <a:buSzPts val="2800"/>
              <a:buFont typeface="Arial"/>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Shape 514"/>
          <p:cNvGrpSpPr/>
          <p:nvPr/>
        </p:nvGrpSpPr>
        <p:grpSpPr>
          <a:xfrm>
            <a:off x="4159248" y="-1026688"/>
            <a:ext cx="8032752" cy="10012563"/>
            <a:chOff x="0" y="-2669650"/>
            <a:chExt cx="12192000" cy="15196930"/>
          </a:xfrm>
        </p:grpSpPr>
        <p:pic>
          <p:nvPicPr>
            <p:cNvPr id="515" name="Shape 515"/>
            <p:cNvPicPr preferRelativeResize="0"/>
            <p:nvPr/>
          </p:nvPicPr>
          <p:blipFill rotWithShape="1">
            <a:blip r:embed="rId3">
              <a:alphaModFix/>
            </a:blip>
            <a:srcRect/>
            <a:stretch/>
          </p:blipFill>
          <p:spPr>
            <a:xfrm>
              <a:off x="0" y="-2669650"/>
              <a:ext cx="12192000" cy="15196930"/>
            </a:xfrm>
            <a:prstGeom prst="rect">
              <a:avLst/>
            </a:prstGeom>
            <a:noFill/>
            <a:ln>
              <a:noFill/>
            </a:ln>
          </p:spPr>
        </p:pic>
        <p:pic>
          <p:nvPicPr>
            <p:cNvPr id="516" name="Shape 516"/>
            <p:cNvPicPr preferRelativeResize="0"/>
            <p:nvPr/>
          </p:nvPicPr>
          <p:blipFill rotWithShape="1">
            <a:blip r:embed="rId4">
              <a:alphaModFix/>
            </a:blip>
            <a:srcRect/>
            <a:stretch/>
          </p:blipFill>
          <p:spPr>
            <a:xfrm>
              <a:off x="4397449" y="561474"/>
              <a:ext cx="3397101" cy="2146968"/>
            </a:xfrm>
            <a:prstGeom prst="rect">
              <a:avLst/>
            </a:prstGeom>
            <a:noFill/>
            <a:ln>
              <a:noFill/>
            </a:ln>
          </p:spPr>
        </p:pic>
      </p:grpSp>
      <p:grpSp>
        <p:nvGrpSpPr>
          <p:cNvPr id="517" name="Shape 517"/>
          <p:cNvGrpSpPr/>
          <p:nvPr/>
        </p:nvGrpSpPr>
        <p:grpSpPr>
          <a:xfrm>
            <a:off x="0" y="-1026688"/>
            <a:ext cx="4428099" cy="10281385"/>
            <a:chOff x="2951747" y="-2669650"/>
            <a:chExt cx="6545180" cy="15196930"/>
          </a:xfrm>
        </p:grpSpPr>
        <p:pic>
          <p:nvPicPr>
            <p:cNvPr id="518" name="Shape 518"/>
            <p:cNvPicPr preferRelativeResize="0"/>
            <p:nvPr/>
          </p:nvPicPr>
          <p:blipFill rotWithShape="1">
            <a:blip r:embed="rId3">
              <a:alphaModFix/>
            </a:blip>
            <a:srcRect l="24209" r="22106"/>
            <a:stretch/>
          </p:blipFill>
          <p:spPr>
            <a:xfrm>
              <a:off x="2951747" y="-2669650"/>
              <a:ext cx="6545180" cy="15196930"/>
            </a:xfrm>
            <a:prstGeom prst="rect">
              <a:avLst/>
            </a:prstGeom>
            <a:noFill/>
            <a:ln>
              <a:noFill/>
            </a:ln>
          </p:spPr>
        </p:pic>
        <p:pic>
          <p:nvPicPr>
            <p:cNvPr id="519" name="Shape 519"/>
            <p:cNvPicPr preferRelativeResize="0"/>
            <p:nvPr/>
          </p:nvPicPr>
          <p:blipFill rotWithShape="1">
            <a:blip r:embed="rId5">
              <a:alphaModFix/>
            </a:blip>
            <a:srcRect/>
            <a:stretch/>
          </p:blipFill>
          <p:spPr>
            <a:xfrm>
              <a:off x="4306957" y="576470"/>
              <a:ext cx="3511826" cy="5267739"/>
            </a:xfrm>
            <a:prstGeom prst="rect">
              <a:avLst/>
            </a:prstGeom>
            <a:noFill/>
            <a:ln>
              <a:noFill/>
            </a:ln>
          </p:spPr>
        </p:pic>
        <p:pic>
          <p:nvPicPr>
            <p:cNvPr id="520" name="Shape 520"/>
            <p:cNvPicPr preferRelativeResize="0"/>
            <p:nvPr/>
          </p:nvPicPr>
          <p:blipFill rotWithShape="1">
            <a:blip r:embed="rId5">
              <a:alphaModFix/>
            </a:blip>
            <a:srcRect t="89555"/>
            <a:stretch/>
          </p:blipFill>
          <p:spPr>
            <a:xfrm>
              <a:off x="4300331" y="6246261"/>
              <a:ext cx="3511826" cy="550241"/>
            </a:xfrm>
            <a:prstGeom prst="rect">
              <a:avLst/>
            </a:prstGeom>
            <a:noFill/>
            <a:ln>
              <a:noFill/>
            </a:ln>
          </p:spPr>
        </p:pic>
        <p:sp>
          <p:nvSpPr>
            <p:cNvPr id="521" name="Shape 521"/>
            <p:cNvSpPr/>
            <p:nvPr/>
          </p:nvSpPr>
          <p:spPr>
            <a:xfrm>
              <a:off x="4313583" y="5227983"/>
              <a:ext cx="3478695" cy="9144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
        <p:nvSpPr>
          <p:cNvPr id="522" name="Shape 522"/>
          <p:cNvSpPr/>
          <p:nvPr/>
        </p:nvSpPr>
        <p:spPr>
          <a:xfrm>
            <a:off x="2842528" y="4465715"/>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
        <p:nvSpPr>
          <p:cNvPr id="523" name="Shape 523"/>
          <p:cNvSpPr/>
          <p:nvPr/>
        </p:nvSpPr>
        <p:spPr>
          <a:xfrm>
            <a:off x="8385075" y="4441734"/>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a:solidFill>
                  <a:srgbClr val="415359"/>
                </a:solidFill>
                <a:latin typeface="Verdana"/>
                <a:ea typeface="Verdana"/>
                <a:cs typeface="Verdana"/>
                <a:sym typeface="Verdana"/>
              </a:rPr>
              <a:t>#4 Hvilken sms er falsk?</a:t>
            </a:r>
          </a:p>
        </p:txBody>
      </p:sp>
      <p:sp>
        <p:nvSpPr>
          <p:cNvPr id="529" name="Shape 529"/>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39788" y="457200"/>
            <a:ext cx="5256212" cy="1600200"/>
          </a:xfrm>
          <a:prstGeom prst="rect">
            <a:avLst/>
          </a:prstGeom>
          <a:noFill/>
          <a:ln>
            <a:noFill/>
          </a:ln>
        </p:spPr>
        <p:txBody>
          <a:bodyPr wrap="square" lIns="91425" tIns="45700" rIns="91425" bIns="45700" anchor="b" anchorCtr="0">
            <a:noAutofit/>
          </a:bodyPr>
          <a:lstStyle/>
          <a:p>
            <a:pPr marL="0" marR="0" lvl="0" indent="-190500" algn="l" rtl="0">
              <a:lnSpc>
                <a:spcPct val="90000"/>
              </a:lnSpc>
              <a:spcBef>
                <a:spcPts val="0"/>
              </a:spcBef>
              <a:buClr>
                <a:srgbClr val="415359"/>
              </a:buClr>
              <a:buSzPts val="3000"/>
              <a:buFont typeface="Verdana"/>
              <a:buNone/>
            </a:pPr>
            <a:r>
              <a:rPr lang="da-DK" sz="3000" b="1" i="0" u="none" strike="noStrike" cap="none" dirty="0">
                <a:solidFill>
                  <a:srgbClr val="415359"/>
                </a:solidFill>
                <a:latin typeface="Verdana"/>
                <a:ea typeface="Verdana"/>
                <a:cs typeface="Verdana"/>
                <a:sym typeface="Verdana"/>
              </a:rPr>
              <a:t>Hvordan får en hacker fat i din </a:t>
            </a:r>
            <a:r>
              <a:rPr lang="da-DK" sz="3000" b="1" i="0" u="none" strike="noStrike" cap="none" dirty="0" smtClean="0">
                <a:solidFill>
                  <a:srgbClr val="415359"/>
                </a:solidFill>
                <a:latin typeface="Verdana"/>
                <a:ea typeface="Verdana"/>
                <a:cs typeface="Verdana"/>
                <a:sym typeface="Verdana"/>
              </a:rPr>
              <a:t>e-mail</a:t>
            </a:r>
            <a:r>
              <a:rPr lang="da-DK" sz="3000" b="1" i="0" u="none" strike="noStrike" cap="none" dirty="0">
                <a:solidFill>
                  <a:srgbClr val="415359"/>
                </a:solidFill>
                <a:latin typeface="Verdana"/>
                <a:ea typeface="Verdana"/>
                <a:cs typeface="Verdana"/>
                <a:sym typeface="Verdana"/>
              </a:rPr>
              <a:t>?</a:t>
            </a:r>
          </a:p>
        </p:txBody>
      </p:sp>
      <p:sp>
        <p:nvSpPr>
          <p:cNvPr id="144" name="Shape 144"/>
          <p:cNvSpPr txBox="1">
            <a:spLocks noGrp="1"/>
          </p:cNvSpPr>
          <p:nvPr>
            <p:ph type="body" idx="1"/>
          </p:nvPr>
        </p:nvSpPr>
        <p:spPr>
          <a:xfrm>
            <a:off x="803275" y="2349500"/>
            <a:ext cx="5256212" cy="3811588"/>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rgbClr val="415359"/>
              </a:buClr>
              <a:buSzPts val="1600"/>
              <a:buFont typeface="Arial"/>
              <a:buChar char="•"/>
            </a:pPr>
            <a:r>
              <a:rPr lang="da-DK" sz="1600" b="0" i="0" u="none" strike="noStrike" cap="none" dirty="0">
                <a:solidFill>
                  <a:srgbClr val="415359"/>
                </a:solidFill>
                <a:latin typeface="Verdana"/>
                <a:ea typeface="Verdana"/>
                <a:cs typeface="Verdana"/>
                <a:sym typeface="Verdana"/>
              </a:rPr>
              <a:t>Når du opretter en profil et sted på nettet, ligger din </a:t>
            </a:r>
            <a:r>
              <a:rPr lang="da-DK" sz="1600" b="0" i="0" u="none" strike="noStrike" cap="none" dirty="0" smtClean="0">
                <a:solidFill>
                  <a:srgbClr val="415359"/>
                </a:solidFill>
                <a:latin typeface="Verdana"/>
                <a:ea typeface="Verdana"/>
                <a:cs typeface="Verdana"/>
                <a:sym typeface="Verdana"/>
              </a:rPr>
              <a:t>e-mail </a:t>
            </a:r>
            <a:r>
              <a:rPr lang="da-DK" sz="1600" b="0" i="0" u="none" strike="noStrike" cap="none" dirty="0">
                <a:solidFill>
                  <a:srgbClr val="415359"/>
                </a:solidFill>
                <a:latin typeface="Verdana"/>
                <a:ea typeface="Verdana"/>
                <a:cs typeface="Verdana"/>
                <a:sym typeface="Verdana"/>
              </a:rPr>
              <a:t>hos den virksomhed</a:t>
            </a:r>
          </a:p>
          <a:p>
            <a:pPr marL="285750" marR="0" lvl="0" indent="-285750" algn="l" rtl="0">
              <a:lnSpc>
                <a:spcPct val="100000"/>
              </a:lnSpc>
              <a:spcBef>
                <a:spcPts val="1200"/>
              </a:spcBef>
              <a:spcAft>
                <a:spcPts val="0"/>
              </a:spcAft>
              <a:buClr>
                <a:srgbClr val="415359"/>
              </a:buClr>
              <a:buSzPts val="1600"/>
              <a:buFont typeface="Arial"/>
              <a:buChar char="•"/>
            </a:pPr>
            <a:r>
              <a:rPr lang="da-DK" sz="1600" b="0" i="0" u="none" strike="noStrike" cap="none" dirty="0">
                <a:solidFill>
                  <a:srgbClr val="415359"/>
                </a:solidFill>
                <a:latin typeface="Verdana"/>
                <a:ea typeface="Verdana"/>
                <a:cs typeface="Verdana"/>
                <a:sym typeface="Verdana"/>
              </a:rPr>
              <a:t>Det kunne fx være en webshop som Bilka.dk eller et socialt medie som </a:t>
            </a:r>
            <a:r>
              <a:rPr lang="da-DK" sz="1600" b="0" i="0" u="none" strike="noStrike" cap="none" dirty="0" err="1">
                <a:solidFill>
                  <a:srgbClr val="415359"/>
                </a:solidFill>
                <a:latin typeface="Verdana"/>
                <a:ea typeface="Verdana"/>
                <a:cs typeface="Verdana"/>
                <a:sym typeface="Verdana"/>
              </a:rPr>
              <a:t>Facebook</a:t>
            </a:r>
            <a:endParaRPr lang="da-DK" sz="1600" b="0" i="0" u="none" strike="noStrike" cap="none" dirty="0">
              <a:solidFill>
                <a:srgbClr val="415359"/>
              </a:solidFill>
              <a:latin typeface="Verdana"/>
              <a:ea typeface="Verdana"/>
              <a:cs typeface="Verdana"/>
              <a:sym typeface="Verdana"/>
            </a:endParaRPr>
          </a:p>
          <a:p>
            <a:pPr marL="285750" marR="0" lvl="0" indent="-285750" algn="l" rtl="0">
              <a:lnSpc>
                <a:spcPct val="100000"/>
              </a:lnSpc>
              <a:spcBef>
                <a:spcPts val="1200"/>
              </a:spcBef>
              <a:spcAft>
                <a:spcPts val="0"/>
              </a:spcAft>
              <a:buClr>
                <a:srgbClr val="415359"/>
              </a:buClr>
              <a:buSzPts val="1600"/>
              <a:buFont typeface="Arial"/>
              <a:buChar char="•"/>
            </a:pPr>
            <a:r>
              <a:rPr lang="da-DK" sz="1600" b="0" i="0" u="none" strike="noStrike" cap="none" dirty="0">
                <a:solidFill>
                  <a:srgbClr val="415359"/>
                </a:solidFill>
                <a:latin typeface="Verdana"/>
                <a:ea typeface="Verdana"/>
                <a:cs typeface="Verdana"/>
                <a:sym typeface="Verdana"/>
              </a:rPr>
              <a:t>Hvis virksomheden ikke passer ordentligt på din </a:t>
            </a:r>
            <a:r>
              <a:rPr lang="da-DK" sz="1600" b="0" i="0" u="none" strike="noStrike" cap="none" dirty="0" smtClean="0">
                <a:solidFill>
                  <a:srgbClr val="415359"/>
                </a:solidFill>
                <a:latin typeface="Verdana"/>
                <a:ea typeface="Verdana"/>
                <a:cs typeface="Verdana"/>
                <a:sym typeface="Verdana"/>
              </a:rPr>
              <a:t>e-mail</a:t>
            </a:r>
            <a:r>
              <a:rPr lang="da-DK" sz="1600" b="0" i="0" u="none" strike="noStrike" cap="none" dirty="0">
                <a:solidFill>
                  <a:srgbClr val="415359"/>
                </a:solidFill>
                <a:latin typeface="Verdana"/>
                <a:ea typeface="Verdana"/>
                <a:cs typeface="Verdana"/>
                <a:sym typeface="Verdana"/>
              </a:rPr>
              <a:t>, kan den havne i hænderne på en hacker…</a:t>
            </a:r>
          </a:p>
          <a:p>
            <a:pPr marL="285750" marR="0" lvl="0" indent="-285750" algn="l" rtl="0">
              <a:lnSpc>
                <a:spcPct val="100000"/>
              </a:lnSpc>
              <a:spcBef>
                <a:spcPts val="1200"/>
              </a:spcBef>
              <a:spcAft>
                <a:spcPts val="0"/>
              </a:spcAft>
              <a:buClr>
                <a:srgbClr val="415359"/>
              </a:buClr>
              <a:buSzPts val="1600"/>
              <a:buFont typeface="Arial"/>
              <a:buChar char="•"/>
            </a:pPr>
            <a:r>
              <a:rPr lang="da-DK" sz="1600" b="0" i="0" u="none" strike="noStrike" cap="none" dirty="0">
                <a:solidFill>
                  <a:srgbClr val="415359"/>
                </a:solidFill>
                <a:latin typeface="Verdana"/>
                <a:ea typeface="Verdana"/>
                <a:cs typeface="Verdana"/>
                <a:sym typeface="Verdana"/>
              </a:rPr>
              <a:t>Som så kan sende dig farlige </a:t>
            </a:r>
            <a:r>
              <a:rPr lang="da-DK" sz="1600" b="0" i="0" u="none" strike="noStrike" cap="none" dirty="0" smtClean="0">
                <a:solidFill>
                  <a:srgbClr val="415359"/>
                </a:solidFill>
                <a:latin typeface="Verdana"/>
                <a:ea typeface="Verdana"/>
                <a:cs typeface="Verdana"/>
                <a:sym typeface="Verdana"/>
              </a:rPr>
              <a:t>e-mails</a:t>
            </a:r>
            <a:endParaRPr lang="da-DK" sz="1600" b="0" i="0" u="none" strike="noStrike" cap="none" dirty="0">
              <a:solidFill>
                <a:srgbClr val="415359"/>
              </a:solidFill>
              <a:latin typeface="Verdana"/>
              <a:ea typeface="Verdana"/>
              <a:cs typeface="Verdana"/>
              <a:sym typeface="Verdana"/>
            </a:endParaRPr>
          </a:p>
        </p:txBody>
      </p:sp>
      <p:sp>
        <p:nvSpPr>
          <p:cNvPr id="145" name="Shape 145"/>
          <p:cNvSpPr/>
          <p:nvPr/>
        </p:nvSpPr>
        <p:spPr>
          <a:xfrm>
            <a:off x="6996112" y="1"/>
            <a:ext cx="5195887"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146" name="Shape 146"/>
          <p:cNvPicPr preferRelativeResize="0"/>
          <p:nvPr/>
        </p:nvPicPr>
        <p:blipFill rotWithShape="1">
          <a:blip r:embed="rId3">
            <a:alphaModFix/>
          </a:blip>
          <a:srcRect l="3459" t="51823" r="78360" b="30161"/>
          <a:stretch/>
        </p:blipFill>
        <p:spPr>
          <a:xfrm>
            <a:off x="7115354" y="296863"/>
            <a:ext cx="3304105" cy="3273950"/>
          </a:xfrm>
          <a:prstGeom prst="rect">
            <a:avLst/>
          </a:prstGeom>
          <a:noFill/>
          <a:ln>
            <a:noFill/>
          </a:ln>
        </p:spPr>
      </p:pic>
      <p:pic>
        <p:nvPicPr>
          <p:cNvPr id="147" name="Shape 147"/>
          <p:cNvPicPr preferRelativeResize="0"/>
          <p:nvPr/>
        </p:nvPicPr>
        <p:blipFill rotWithShape="1">
          <a:blip r:embed="rId4">
            <a:alphaModFix/>
          </a:blip>
          <a:srcRect/>
          <a:stretch/>
        </p:blipFill>
        <p:spPr>
          <a:xfrm>
            <a:off x="7948515" y="2759242"/>
            <a:ext cx="3801896" cy="380189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sms</a:t>
            </a:r>
          </a:p>
        </p:txBody>
      </p:sp>
      <p:pic>
        <p:nvPicPr>
          <p:cNvPr id="535" name="Shape 535"/>
          <p:cNvPicPr preferRelativeResize="0"/>
          <p:nvPr/>
        </p:nvPicPr>
        <p:blipFill rotWithShape="1">
          <a:blip r:embed="rId3">
            <a:alphaModFix/>
          </a:blip>
          <a:srcRect/>
          <a:stretch/>
        </p:blipFill>
        <p:spPr>
          <a:xfrm>
            <a:off x="0" y="-1280095"/>
            <a:ext cx="12192000" cy="8138095"/>
          </a:xfrm>
          <a:prstGeom prst="rect">
            <a:avLst/>
          </a:prstGeom>
          <a:noFill/>
          <a:ln>
            <a:noFill/>
          </a:ln>
        </p:spPr>
      </p:pic>
      <p:pic>
        <p:nvPicPr>
          <p:cNvPr id="536" name="Shape 536"/>
          <p:cNvPicPr preferRelativeResize="0"/>
          <p:nvPr/>
        </p:nvPicPr>
        <p:blipFill rotWithShape="1">
          <a:blip r:embed="rId4">
            <a:alphaModFix/>
          </a:blip>
          <a:srcRect/>
          <a:stretch/>
        </p:blipFill>
        <p:spPr>
          <a:xfrm>
            <a:off x="0" y="-2669650"/>
            <a:ext cx="12192000" cy="15196930"/>
          </a:xfrm>
          <a:prstGeom prst="rect">
            <a:avLst/>
          </a:prstGeom>
          <a:noFill/>
          <a:ln>
            <a:noFill/>
          </a:ln>
        </p:spPr>
      </p:pic>
      <p:grpSp>
        <p:nvGrpSpPr>
          <p:cNvPr id="537" name="Shape 537"/>
          <p:cNvGrpSpPr/>
          <p:nvPr/>
        </p:nvGrpSpPr>
        <p:grpSpPr>
          <a:xfrm>
            <a:off x="4300331" y="576470"/>
            <a:ext cx="3518452" cy="6220032"/>
            <a:chOff x="4300331" y="576470"/>
            <a:chExt cx="3518452" cy="6220032"/>
          </a:xfrm>
        </p:grpSpPr>
        <p:pic>
          <p:nvPicPr>
            <p:cNvPr id="538" name="Shape 538"/>
            <p:cNvPicPr preferRelativeResize="0"/>
            <p:nvPr/>
          </p:nvPicPr>
          <p:blipFill rotWithShape="1">
            <a:blip r:embed="rId5">
              <a:alphaModFix/>
            </a:blip>
            <a:srcRect/>
            <a:stretch/>
          </p:blipFill>
          <p:spPr>
            <a:xfrm>
              <a:off x="4306957" y="576470"/>
              <a:ext cx="3511826" cy="5267739"/>
            </a:xfrm>
            <a:prstGeom prst="rect">
              <a:avLst/>
            </a:prstGeom>
            <a:noFill/>
            <a:ln>
              <a:noFill/>
            </a:ln>
          </p:spPr>
        </p:pic>
        <p:pic>
          <p:nvPicPr>
            <p:cNvPr id="539" name="Shape 539"/>
            <p:cNvPicPr preferRelativeResize="0"/>
            <p:nvPr/>
          </p:nvPicPr>
          <p:blipFill rotWithShape="1">
            <a:blip r:embed="rId5">
              <a:alphaModFix/>
            </a:blip>
            <a:srcRect t="89555"/>
            <a:stretch/>
          </p:blipFill>
          <p:spPr>
            <a:xfrm>
              <a:off x="4300331" y="6246261"/>
              <a:ext cx="3511826" cy="550241"/>
            </a:xfrm>
            <a:prstGeom prst="rect">
              <a:avLst/>
            </a:prstGeom>
            <a:noFill/>
            <a:ln>
              <a:noFill/>
            </a:ln>
          </p:spPr>
        </p:pic>
        <p:sp>
          <p:nvSpPr>
            <p:cNvPr id="540" name="Shape 540"/>
            <p:cNvSpPr/>
            <p:nvPr/>
          </p:nvSpPr>
          <p:spPr>
            <a:xfrm>
              <a:off x="4313583" y="5227983"/>
              <a:ext cx="3478695" cy="9144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541" name="Shape 541"/>
            <p:cNvPicPr preferRelativeResize="0"/>
            <p:nvPr/>
          </p:nvPicPr>
          <p:blipFill rotWithShape="1">
            <a:blip r:embed="rId6">
              <a:alphaModFix/>
            </a:blip>
            <a:srcRect/>
            <a:stretch/>
          </p:blipFill>
          <p:spPr>
            <a:xfrm>
              <a:off x="4309765" y="1487740"/>
              <a:ext cx="3499317" cy="2324546"/>
            </a:xfrm>
            <a:prstGeom prst="rect">
              <a:avLst/>
            </a:prstGeom>
            <a:noFill/>
            <a:ln>
              <a:noFill/>
            </a:ln>
          </p:spPr>
        </p:pic>
        <p:sp>
          <p:nvSpPr>
            <p:cNvPr id="542" name="Shape 542"/>
            <p:cNvSpPr/>
            <p:nvPr/>
          </p:nvSpPr>
          <p:spPr>
            <a:xfrm>
              <a:off x="4379976" y="3712464"/>
              <a:ext cx="3172968" cy="219456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43" name="Shape 543"/>
            <p:cNvSpPr/>
            <p:nvPr/>
          </p:nvSpPr>
          <p:spPr>
            <a:xfrm>
              <a:off x="5449824" y="908050"/>
              <a:ext cx="1243584" cy="289814"/>
            </a:xfrm>
            <a:prstGeom prst="rect">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
        <p:nvSpPr>
          <p:cNvPr id="544" name="Shape 544"/>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sms</a:t>
            </a:r>
          </a:p>
        </p:txBody>
      </p:sp>
      <p:pic>
        <p:nvPicPr>
          <p:cNvPr id="550" name="Shape 550"/>
          <p:cNvPicPr preferRelativeResize="0"/>
          <p:nvPr/>
        </p:nvPicPr>
        <p:blipFill rotWithShape="1">
          <a:blip r:embed="rId3">
            <a:alphaModFix/>
          </a:blip>
          <a:srcRect/>
          <a:stretch/>
        </p:blipFill>
        <p:spPr>
          <a:xfrm>
            <a:off x="0" y="-1280095"/>
            <a:ext cx="12192000" cy="8138095"/>
          </a:xfrm>
          <a:prstGeom prst="rect">
            <a:avLst/>
          </a:prstGeom>
          <a:noFill/>
          <a:ln>
            <a:noFill/>
          </a:ln>
        </p:spPr>
      </p:pic>
      <p:pic>
        <p:nvPicPr>
          <p:cNvPr id="551" name="Shape 551"/>
          <p:cNvPicPr preferRelativeResize="0"/>
          <p:nvPr/>
        </p:nvPicPr>
        <p:blipFill rotWithShape="1">
          <a:blip r:embed="rId4">
            <a:alphaModFix/>
          </a:blip>
          <a:srcRect/>
          <a:stretch/>
        </p:blipFill>
        <p:spPr>
          <a:xfrm>
            <a:off x="0" y="-2669650"/>
            <a:ext cx="12192000" cy="15196930"/>
          </a:xfrm>
          <a:prstGeom prst="rect">
            <a:avLst/>
          </a:prstGeom>
          <a:noFill/>
          <a:ln>
            <a:noFill/>
          </a:ln>
        </p:spPr>
      </p:pic>
      <p:grpSp>
        <p:nvGrpSpPr>
          <p:cNvPr id="552" name="Shape 552"/>
          <p:cNvGrpSpPr/>
          <p:nvPr/>
        </p:nvGrpSpPr>
        <p:grpSpPr>
          <a:xfrm>
            <a:off x="4300331" y="576470"/>
            <a:ext cx="3518452" cy="6220032"/>
            <a:chOff x="4300331" y="576470"/>
            <a:chExt cx="3518452" cy="6220032"/>
          </a:xfrm>
        </p:grpSpPr>
        <p:pic>
          <p:nvPicPr>
            <p:cNvPr id="553" name="Shape 553"/>
            <p:cNvPicPr preferRelativeResize="0"/>
            <p:nvPr/>
          </p:nvPicPr>
          <p:blipFill rotWithShape="1">
            <a:blip r:embed="rId5">
              <a:alphaModFix/>
            </a:blip>
            <a:srcRect/>
            <a:stretch/>
          </p:blipFill>
          <p:spPr>
            <a:xfrm>
              <a:off x="4306957" y="576470"/>
              <a:ext cx="3511826" cy="5267739"/>
            </a:xfrm>
            <a:prstGeom prst="rect">
              <a:avLst/>
            </a:prstGeom>
            <a:noFill/>
            <a:ln>
              <a:noFill/>
            </a:ln>
          </p:spPr>
        </p:pic>
        <p:pic>
          <p:nvPicPr>
            <p:cNvPr id="554" name="Shape 554"/>
            <p:cNvPicPr preferRelativeResize="0"/>
            <p:nvPr/>
          </p:nvPicPr>
          <p:blipFill rotWithShape="1">
            <a:blip r:embed="rId5">
              <a:alphaModFix/>
            </a:blip>
            <a:srcRect t="89555"/>
            <a:stretch/>
          </p:blipFill>
          <p:spPr>
            <a:xfrm>
              <a:off x="4300331" y="6246261"/>
              <a:ext cx="3511826" cy="550241"/>
            </a:xfrm>
            <a:prstGeom prst="rect">
              <a:avLst/>
            </a:prstGeom>
            <a:noFill/>
            <a:ln>
              <a:noFill/>
            </a:ln>
          </p:spPr>
        </p:pic>
        <p:sp>
          <p:nvSpPr>
            <p:cNvPr id="555" name="Shape 555"/>
            <p:cNvSpPr/>
            <p:nvPr/>
          </p:nvSpPr>
          <p:spPr>
            <a:xfrm>
              <a:off x="4313583" y="5227983"/>
              <a:ext cx="3478695" cy="9144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556" name="Shape 556"/>
            <p:cNvPicPr preferRelativeResize="0"/>
            <p:nvPr/>
          </p:nvPicPr>
          <p:blipFill rotWithShape="1">
            <a:blip r:embed="rId6">
              <a:alphaModFix/>
            </a:blip>
            <a:srcRect/>
            <a:stretch/>
          </p:blipFill>
          <p:spPr>
            <a:xfrm>
              <a:off x="4309765" y="1487740"/>
              <a:ext cx="3499317" cy="2324546"/>
            </a:xfrm>
            <a:prstGeom prst="rect">
              <a:avLst/>
            </a:prstGeom>
            <a:noFill/>
            <a:ln>
              <a:noFill/>
            </a:ln>
          </p:spPr>
        </p:pic>
        <p:sp>
          <p:nvSpPr>
            <p:cNvPr id="557" name="Shape 557"/>
            <p:cNvSpPr/>
            <p:nvPr/>
          </p:nvSpPr>
          <p:spPr>
            <a:xfrm>
              <a:off x="4379976" y="3712464"/>
              <a:ext cx="3172968" cy="219456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58" name="Shape 558"/>
            <p:cNvSpPr/>
            <p:nvPr/>
          </p:nvSpPr>
          <p:spPr>
            <a:xfrm>
              <a:off x="5449824" y="908050"/>
              <a:ext cx="1243584" cy="289814"/>
            </a:xfrm>
            <a:prstGeom prst="rect">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pic>
        <p:nvPicPr>
          <p:cNvPr id="559" name="Shape 559"/>
          <p:cNvPicPr preferRelativeResize="0"/>
          <p:nvPr/>
        </p:nvPicPr>
        <p:blipFill rotWithShape="1">
          <a:blip r:embed="rId7">
            <a:alphaModFix/>
          </a:blip>
          <a:srcRect l="1" t="17647" r="16258"/>
          <a:stretch/>
        </p:blipFill>
        <p:spPr>
          <a:xfrm>
            <a:off x="4358661" y="1304366"/>
            <a:ext cx="3171692" cy="2891118"/>
          </a:xfrm>
          <a:prstGeom prst="rect">
            <a:avLst/>
          </a:prstGeom>
          <a:noFill/>
          <a:ln>
            <a:noFill/>
          </a:ln>
        </p:spPr>
      </p:pic>
      <p:sp>
        <p:nvSpPr>
          <p:cNvPr id="560" name="Shape 560"/>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Og det rigtige svar er...</a:t>
            </a:r>
          </a:p>
        </p:txBody>
      </p:sp>
      <p:sp>
        <p:nvSpPr>
          <p:cNvPr id="566" name="Shape 566"/>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buClr>
                <a:srgbClr val="415359"/>
              </a:buClr>
              <a:buSzPts val="2800"/>
              <a:buFont typeface="Arial"/>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[Eksempel] Usikker sms</a:t>
            </a:r>
          </a:p>
        </p:txBody>
      </p:sp>
      <p:pic>
        <p:nvPicPr>
          <p:cNvPr id="572" name="Shape 572"/>
          <p:cNvPicPr preferRelativeResize="0"/>
          <p:nvPr/>
        </p:nvPicPr>
        <p:blipFill rotWithShape="1">
          <a:blip r:embed="rId3">
            <a:alphaModFix/>
          </a:blip>
          <a:srcRect/>
          <a:stretch/>
        </p:blipFill>
        <p:spPr>
          <a:xfrm>
            <a:off x="0" y="-1280095"/>
            <a:ext cx="12192000" cy="8138095"/>
          </a:xfrm>
          <a:prstGeom prst="rect">
            <a:avLst/>
          </a:prstGeom>
          <a:noFill/>
          <a:ln>
            <a:noFill/>
          </a:ln>
        </p:spPr>
      </p:pic>
      <p:pic>
        <p:nvPicPr>
          <p:cNvPr id="573" name="Shape 573"/>
          <p:cNvPicPr preferRelativeResize="0"/>
          <p:nvPr/>
        </p:nvPicPr>
        <p:blipFill rotWithShape="1">
          <a:blip r:embed="rId4">
            <a:alphaModFix/>
          </a:blip>
          <a:srcRect/>
          <a:stretch/>
        </p:blipFill>
        <p:spPr>
          <a:xfrm>
            <a:off x="0" y="-2669650"/>
            <a:ext cx="12192000" cy="15196930"/>
          </a:xfrm>
          <a:prstGeom prst="rect">
            <a:avLst/>
          </a:prstGeom>
          <a:noFill/>
          <a:ln>
            <a:noFill/>
          </a:ln>
        </p:spPr>
      </p:pic>
      <p:grpSp>
        <p:nvGrpSpPr>
          <p:cNvPr id="574" name="Shape 574"/>
          <p:cNvGrpSpPr/>
          <p:nvPr/>
        </p:nvGrpSpPr>
        <p:grpSpPr>
          <a:xfrm>
            <a:off x="4300331" y="576470"/>
            <a:ext cx="3518452" cy="6220032"/>
            <a:chOff x="4300331" y="576470"/>
            <a:chExt cx="3518452" cy="6220032"/>
          </a:xfrm>
        </p:grpSpPr>
        <p:pic>
          <p:nvPicPr>
            <p:cNvPr id="575" name="Shape 575"/>
            <p:cNvPicPr preferRelativeResize="0"/>
            <p:nvPr/>
          </p:nvPicPr>
          <p:blipFill rotWithShape="1">
            <a:blip r:embed="rId5">
              <a:alphaModFix/>
            </a:blip>
            <a:srcRect/>
            <a:stretch/>
          </p:blipFill>
          <p:spPr>
            <a:xfrm>
              <a:off x="4306957" y="576470"/>
              <a:ext cx="3511826" cy="5267739"/>
            </a:xfrm>
            <a:prstGeom prst="rect">
              <a:avLst/>
            </a:prstGeom>
            <a:noFill/>
            <a:ln>
              <a:noFill/>
            </a:ln>
          </p:spPr>
        </p:pic>
        <p:pic>
          <p:nvPicPr>
            <p:cNvPr id="576" name="Shape 576"/>
            <p:cNvPicPr preferRelativeResize="0"/>
            <p:nvPr/>
          </p:nvPicPr>
          <p:blipFill rotWithShape="1">
            <a:blip r:embed="rId5">
              <a:alphaModFix/>
            </a:blip>
            <a:srcRect t="89555"/>
            <a:stretch/>
          </p:blipFill>
          <p:spPr>
            <a:xfrm>
              <a:off x="4300331" y="6246261"/>
              <a:ext cx="3511826" cy="550241"/>
            </a:xfrm>
            <a:prstGeom prst="rect">
              <a:avLst/>
            </a:prstGeom>
            <a:noFill/>
            <a:ln>
              <a:noFill/>
            </a:ln>
          </p:spPr>
        </p:pic>
        <p:sp>
          <p:nvSpPr>
            <p:cNvPr id="577" name="Shape 577"/>
            <p:cNvSpPr/>
            <p:nvPr/>
          </p:nvSpPr>
          <p:spPr>
            <a:xfrm>
              <a:off x="4313583" y="5227983"/>
              <a:ext cx="3478695" cy="9144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pic>
          <p:nvPicPr>
            <p:cNvPr id="578" name="Shape 578"/>
            <p:cNvPicPr preferRelativeResize="0"/>
            <p:nvPr/>
          </p:nvPicPr>
          <p:blipFill rotWithShape="1">
            <a:blip r:embed="rId6">
              <a:alphaModFix/>
            </a:blip>
            <a:srcRect/>
            <a:stretch/>
          </p:blipFill>
          <p:spPr>
            <a:xfrm>
              <a:off x="4309765" y="1487740"/>
              <a:ext cx="3499317" cy="2324546"/>
            </a:xfrm>
            <a:prstGeom prst="rect">
              <a:avLst/>
            </a:prstGeom>
            <a:noFill/>
            <a:ln>
              <a:noFill/>
            </a:ln>
          </p:spPr>
        </p:pic>
        <p:sp>
          <p:nvSpPr>
            <p:cNvPr id="579" name="Shape 579"/>
            <p:cNvSpPr/>
            <p:nvPr/>
          </p:nvSpPr>
          <p:spPr>
            <a:xfrm>
              <a:off x="4379976" y="3712464"/>
              <a:ext cx="3172968" cy="219456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sp>
          <p:nvSpPr>
            <p:cNvPr id="580" name="Shape 580"/>
            <p:cNvSpPr/>
            <p:nvPr/>
          </p:nvSpPr>
          <p:spPr>
            <a:xfrm>
              <a:off x="5449824" y="908050"/>
              <a:ext cx="1243584" cy="289814"/>
            </a:xfrm>
            <a:prstGeom prst="rect">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
        <p:nvSpPr>
          <p:cNvPr id="581" name="Shape 581"/>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415359"/>
              </a:buClr>
              <a:buSzPts val="6000"/>
              <a:buFont typeface="Verdana"/>
              <a:buNone/>
            </a:pPr>
            <a:r>
              <a:rPr lang="da-DK" sz="6000" b="1" i="0" u="none" strike="noStrike" cap="none" dirty="0">
                <a:solidFill>
                  <a:srgbClr val="415359"/>
                </a:solidFill>
                <a:latin typeface="Verdana"/>
                <a:ea typeface="Verdana"/>
                <a:cs typeface="Verdana"/>
                <a:sym typeface="Verdana"/>
              </a:rPr>
              <a:t>#5 Hvilken </a:t>
            </a:r>
            <a:r>
              <a:rPr lang="da-DK" sz="6000" b="1" i="0" u="none" strike="noStrike" cap="none" dirty="0" smtClean="0">
                <a:solidFill>
                  <a:srgbClr val="415359"/>
                </a:solidFill>
                <a:latin typeface="Verdana"/>
                <a:ea typeface="Verdana"/>
                <a:cs typeface="Verdana"/>
                <a:sym typeface="Verdana"/>
              </a:rPr>
              <a:t>e-mail </a:t>
            </a:r>
            <a:r>
              <a:rPr lang="da-DK" sz="6000" b="1" i="0" u="none" strike="noStrike" cap="none" dirty="0">
                <a:solidFill>
                  <a:srgbClr val="415359"/>
                </a:solidFill>
                <a:latin typeface="Verdana"/>
                <a:ea typeface="Verdana"/>
                <a:cs typeface="Verdana"/>
                <a:sym typeface="Verdana"/>
              </a:rPr>
              <a:t>er falsk?</a:t>
            </a:r>
          </a:p>
        </p:txBody>
      </p:sp>
      <p:sp>
        <p:nvSpPr>
          <p:cNvPr id="587" name="Shape 587"/>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Shape 593"/>
          <p:cNvPicPr preferRelativeResize="0"/>
          <p:nvPr/>
        </p:nvPicPr>
        <p:blipFill rotWithShape="1">
          <a:blip r:embed="rId3">
            <a:alphaModFix/>
          </a:blip>
          <a:srcRect r="6998" b="18934"/>
          <a:stretch/>
        </p:blipFill>
        <p:spPr>
          <a:xfrm>
            <a:off x="-1417320" y="-1050544"/>
            <a:ext cx="13609320" cy="7908544"/>
          </a:xfrm>
          <a:prstGeom prst="rect">
            <a:avLst/>
          </a:prstGeom>
          <a:noFill/>
          <a:ln>
            <a:noFill/>
          </a:ln>
        </p:spPr>
      </p:pic>
      <p:sp>
        <p:nvSpPr>
          <p:cNvPr id="594" name="Shape 594"/>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A</a:t>
            </a:r>
          </a:p>
        </p:txBody>
      </p:sp>
      <p:pic>
        <p:nvPicPr>
          <p:cNvPr id="595" name="Shape 595"/>
          <p:cNvPicPr preferRelativeResize="0"/>
          <p:nvPr/>
        </p:nvPicPr>
        <p:blipFill rotWithShape="1">
          <a:blip r:embed="rId4">
            <a:alphaModFix/>
          </a:blip>
          <a:srcRect l="26317" r="26181" b="21393"/>
          <a:stretch/>
        </p:blipFill>
        <p:spPr>
          <a:xfrm>
            <a:off x="3473115" y="924092"/>
            <a:ext cx="5245770" cy="48831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Shape 600"/>
          <p:cNvPicPr preferRelativeResize="0"/>
          <p:nvPr/>
        </p:nvPicPr>
        <p:blipFill rotWithShape="1">
          <a:blip r:embed="rId3">
            <a:alphaModFix/>
          </a:blip>
          <a:srcRect/>
          <a:stretch/>
        </p:blipFill>
        <p:spPr>
          <a:xfrm>
            <a:off x="-1417320" y="-1050544"/>
            <a:ext cx="14633448" cy="9755632"/>
          </a:xfrm>
          <a:prstGeom prst="rect">
            <a:avLst/>
          </a:prstGeom>
          <a:noFill/>
          <a:ln>
            <a:noFill/>
          </a:ln>
        </p:spPr>
      </p:pic>
      <p:sp>
        <p:nvSpPr>
          <p:cNvPr id="601" name="Shape 601"/>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pic>
        <p:nvPicPr>
          <p:cNvPr id="602" name="Shape 602"/>
          <p:cNvPicPr preferRelativeResize="0"/>
          <p:nvPr/>
        </p:nvPicPr>
        <p:blipFill rotWithShape="1">
          <a:blip r:embed="rId4">
            <a:alphaModFix/>
          </a:blip>
          <a:srcRect/>
          <a:stretch/>
        </p:blipFill>
        <p:spPr>
          <a:xfrm>
            <a:off x="2754097" y="908050"/>
            <a:ext cx="6390267" cy="487326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Og det rigtige svar er...</a:t>
            </a:r>
          </a:p>
        </p:txBody>
      </p:sp>
      <p:sp>
        <p:nvSpPr>
          <p:cNvPr id="608" name="Shape 608"/>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buClr>
                <a:srgbClr val="415359"/>
              </a:buClr>
              <a:buSzPts val="2800"/>
              <a:buFont typeface="Arial"/>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Shape 613"/>
          <p:cNvPicPr preferRelativeResize="0"/>
          <p:nvPr/>
        </p:nvPicPr>
        <p:blipFill rotWithShape="1">
          <a:blip r:embed="rId3">
            <a:alphaModFix/>
          </a:blip>
          <a:srcRect/>
          <a:stretch/>
        </p:blipFill>
        <p:spPr>
          <a:xfrm>
            <a:off x="-1417320" y="-1050544"/>
            <a:ext cx="14633448" cy="9755632"/>
          </a:xfrm>
          <a:prstGeom prst="rect">
            <a:avLst/>
          </a:prstGeom>
          <a:noFill/>
          <a:ln>
            <a:noFill/>
          </a:ln>
        </p:spPr>
      </p:pic>
      <p:sp>
        <p:nvSpPr>
          <p:cNvPr id="614" name="Shape 614"/>
          <p:cNvSpPr/>
          <p:nvPr/>
        </p:nvSpPr>
        <p:spPr>
          <a:xfrm>
            <a:off x="9227286" y="3968409"/>
            <a:ext cx="2592729" cy="2592729"/>
          </a:xfrm>
          <a:prstGeom prst="ellipse">
            <a:avLst/>
          </a:prstGeom>
          <a:solidFill>
            <a:srgbClr val="CBD5D4"/>
          </a:solidFill>
          <a:ln>
            <a:noFill/>
          </a:ln>
        </p:spPr>
        <p:txBody>
          <a:bodyPr wrap="square" lIns="91425" tIns="45700" rIns="91425" bIns="45700" anchor="ctr" anchorCtr="0">
            <a:noAutofit/>
          </a:bodyPr>
          <a:lstStyle/>
          <a:p>
            <a:pPr marL="0" marR="0" lvl="0" indent="0" algn="ctr" rtl="0">
              <a:spcBef>
                <a:spcPts val="0"/>
              </a:spcBef>
              <a:buNone/>
            </a:pPr>
            <a:r>
              <a:rPr lang="da-DK" sz="12000" b="1">
                <a:solidFill>
                  <a:srgbClr val="E15D32"/>
                </a:solidFill>
                <a:latin typeface="Verdana"/>
                <a:ea typeface="Verdana"/>
                <a:cs typeface="Verdana"/>
                <a:sym typeface="Verdana"/>
              </a:rPr>
              <a:t>B</a:t>
            </a:r>
          </a:p>
        </p:txBody>
      </p:sp>
      <p:pic>
        <p:nvPicPr>
          <p:cNvPr id="615" name="Shape 615"/>
          <p:cNvPicPr preferRelativeResize="0"/>
          <p:nvPr/>
        </p:nvPicPr>
        <p:blipFill rotWithShape="1">
          <a:blip r:embed="rId4">
            <a:alphaModFix/>
          </a:blip>
          <a:srcRect/>
          <a:stretch/>
        </p:blipFill>
        <p:spPr>
          <a:xfrm>
            <a:off x="2754097" y="908050"/>
            <a:ext cx="6390267" cy="487326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85750" algn="l" rtl="0">
              <a:lnSpc>
                <a:spcPct val="90000"/>
              </a:lnSpc>
              <a:spcBef>
                <a:spcPts val="0"/>
              </a:spcBef>
              <a:buClr>
                <a:srgbClr val="415359"/>
              </a:buClr>
              <a:buSzPts val="4500"/>
              <a:buFont typeface="Verdana"/>
              <a:buNone/>
            </a:pPr>
            <a:r>
              <a:rPr lang="da-DK" sz="4500" b="1" i="0" u="none" strike="noStrike" cap="none">
                <a:solidFill>
                  <a:srgbClr val="415359"/>
                </a:solidFill>
                <a:latin typeface="Verdana"/>
                <a:ea typeface="Verdana"/>
                <a:cs typeface="Verdana"/>
                <a:sym typeface="Verdana"/>
              </a:rPr>
              <a:t>Husk derfor:</a:t>
            </a:r>
          </a:p>
        </p:txBody>
      </p:sp>
      <p:sp>
        <p:nvSpPr>
          <p:cNvPr id="622" name="Shape 622"/>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rgbClr val="415359"/>
              </a:buClr>
              <a:buSzPts val="2800"/>
              <a:buFont typeface="Arial"/>
              <a:buNone/>
            </a:pPr>
            <a:r>
              <a:rPr lang="da-DK" sz="2800" b="0" i="0" u="none" strike="noStrike" cap="none" dirty="0">
                <a:solidFill>
                  <a:srgbClr val="415359"/>
                </a:solidFill>
                <a:latin typeface="Verdana"/>
                <a:ea typeface="Verdana"/>
                <a:cs typeface="Verdana"/>
                <a:sym typeface="Verdana"/>
              </a:rPr>
              <a:t>Klik </a:t>
            </a:r>
            <a:r>
              <a:rPr lang="da-DK" sz="2800" b="1" i="0" u="none" strike="noStrike" cap="none" dirty="0">
                <a:solidFill>
                  <a:srgbClr val="415359"/>
                </a:solidFill>
                <a:latin typeface="Verdana"/>
                <a:ea typeface="Verdana"/>
                <a:cs typeface="Verdana"/>
                <a:sym typeface="Verdana"/>
              </a:rPr>
              <a:t>ALDRIG</a:t>
            </a:r>
            <a:r>
              <a:rPr lang="da-DK" sz="2800" b="0" i="0" u="none" strike="noStrike" cap="none" dirty="0">
                <a:solidFill>
                  <a:srgbClr val="415359"/>
                </a:solidFill>
                <a:latin typeface="Verdana"/>
                <a:ea typeface="Verdana"/>
                <a:cs typeface="Verdana"/>
                <a:sym typeface="Verdana"/>
              </a:rPr>
              <a:t> på et link i en </a:t>
            </a:r>
            <a:r>
              <a:rPr lang="da-DK" sz="2800" b="0" i="0" u="none" strike="noStrike" cap="none" dirty="0" smtClean="0">
                <a:solidFill>
                  <a:srgbClr val="415359"/>
                </a:solidFill>
                <a:latin typeface="Verdana"/>
                <a:ea typeface="Verdana"/>
                <a:cs typeface="Verdana"/>
                <a:sym typeface="Verdana"/>
              </a:rPr>
              <a:t>e-mail</a:t>
            </a:r>
            <a:endParaRPr lang="da-DK" sz="2800" b="0" i="0" u="none" strike="noStrike" cap="none" dirty="0">
              <a:solidFill>
                <a:srgbClr val="415359"/>
              </a:solidFill>
              <a:latin typeface="Verdana"/>
              <a:ea typeface="Verdana"/>
              <a:cs typeface="Verdana"/>
              <a:sym typeface="Verdana"/>
            </a:endParaRPr>
          </a:p>
          <a:p>
            <a:pPr marL="0" marR="0" lvl="0" indent="-177800" algn="l" rtl="0">
              <a:lnSpc>
                <a:spcPct val="100000"/>
              </a:lnSpc>
              <a:spcBef>
                <a:spcPts val="0"/>
              </a:spcBef>
              <a:spcAft>
                <a:spcPts val="0"/>
              </a:spcAft>
              <a:buClr>
                <a:srgbClr val="415359"/>
              </a:buClr>
              <a:buSzPts val="2800"/>
              <a:buFont typeface="Arial"/>
              <a:buNone/>
            </a:pPr>
            <a:endParaRPr sz="2800" b="0" i="0" u="none" strike="noStrike" cap="none" dirty="0">
              <a:solidFill>
                <a:srgbClr val="415359"/>
              </a:solidFill>
              <a:latin typeface="Verdana"/>
              <a:ea typeface="Verdana"/>
              <a:cs typeface="Verdana"/>
              <a:sym typeface="Verdana"/>
            </a:endParaRPr>
          </a:p>
          <a:p>
            <a:pPr marL="0" marR="0" lvl="0" indent="-177800" algn="l" rtl="0">
              <a:lnSpc>
                <a:spcPct val="100000"/>
              </a:lnSpc>
              <a:spcBef>
                <a:spcPts val="0"/>
              </a:spcBef>
              <a:spcAft>
                <a:spcPts val="0"/>
              </a:spcAft>
              <a:buClr>
                <a:srgbClr val="415359"/>
              </a:buClr>
              <a:buSzPts val="2800"/>
              <a:buFont typeface="Arial"/>
              <a:buNone/>
            </a:pPr>
            <a:r>
              <a:rPr lang="da-DK" sz="2800" b="0" i="0" u="none" strike="noStrike" cap="none" dirty="0">
                <a:solidFill>
                  <a:srgbClr val="415359"/>
                </a:solidFill>
                <a:latin typeface="Verdana"/>
                <a:ea typeface="Verdana"/>
                <a:cs typeface="Verdana"/>
                <a:sym typeface="Verdana"/>
              </a:rPr>
              <a:t>Log </a:t>
            </a:r>
            <a:r>
              <a:rPr lang="da-DK" sz="2800" b="1" i="0" u="none" strike="noStrike" cap="none" dirty="0">
                <a:solidFill>
                  <a:srgbClr val="415359"/>
                </a:solidFill>
                <a:latin typeface="Verdana"/>
                <a:ea typeface="Verdana"/>
                <a:cs typeface="Verdana"/>
                <a:sym typeface="Verdana"/>
              </a:rPr>
              <a:t>ALTID</a:t>
            </a:r>
            <a:r>
              <a:rPr lang="da-DK" sz="2800" b="0" i="0" u="none" strike="noStrike" cap="none" dirty="0">
                <a:solidFill>
                  <a:srgbClr val="415359"/>
                </a:solidFill>
                <a:latin typeface="Verdana"/>
                <a:ea typeface="Verdana"/>
                <a:cs typeface="Verdana"/>
                <a:sym typeface="Verdana"/>
              </a:rPr>
              <a:t> ind direkte på hjemmesiden</a:t>
            </a:r>
          </a:p>
          <a:p>
            <a:pPr marL="0" marR="0" lvl="0" indent="-177800" algn="l" rtl="0">
              <a:lnSpc>
                <a:spcPct val="100000"/>
              </a:lnSpc>
              <a:spcBef>
                <a:spcPts val="0"/>
              </a:spcBef>
              <a:spcAft>
                <a:spcPts val="0"/>
              </a:spcAft>
              <a:buClr>
                <a:srgbClr val="415359"/>
              </a:buClr>
              <a:buSzPts val="2800"/>
              <a:buFont typeface="Arial"/>
              <a:buNone/>
            </a:pPr>
            <a:endParaRPr sz="2800" b="0" i="0" u="none" strike="noStrike" cap="none" dirty="0">
              <a:solidFill>
                <a:srgbClr val="415359"/>
              </a:solidFill>
              <a:latin typeface="Verdana"/>
              <a:ea typeface="Verdana"/>
              <a:cs typeface="Verdana"/>
              <a:sym typeface="Verdana"/>
            </a:endParaRPr>
          </a:p>
          <a:p>
            <a:pPr marL="0" marR="0" lvl="0" indent="-177800" algn="l" rtl="0">
              <a:lnSpc>
                <a:spcPct val="100000"/>
              </a:lnSpc>
              <a:spcBef>
                <a:spcPts val="0"/>
              </a:spcBef>
              <a:buClr>
                <a:srgbClr val="415359"/>
              </a:buClr>
              <a:buSzPts val="2800"/>
              <a:buFont typeface="Arial"/>
              <a:buNone/>
            </a:pPr>
            <a:r>
              <a:rPr lang="da-DK" sz="2800" b="0" i="0" u="none" strike="noStrike" cap="none" dirty="0">
                <a:solidFill>
                  <a:srgbClr val="415359"/>
                </a:solidFill>
                <a:latin typeface="Verdana"/>
                <a:ea typeface="Verdana"/>
                <a:cs typeface="Verdana"/>
                <a:sym typeface="Verdana"/>
              </a:rPr>
              <a:t>Send </a:t>
            </a:r>
            <a:r>
              <a:rPr lang="da-DK" sz="2800" b="1" i="0" u="none" strike="noStrike" cap="none" dirty="0">
                <a:solidFill>
                  <a:srgbClr val="415359"/>
                </a:solidFill>
                <a:latin typeface="Verdana"/>
                <a:ea typeface="Verdana"/>
                <a:cs typeface="Verdana"/>
                <a:sym typeface="Verdana"/>
              </a:rPr>
              <a:t>ALDRIG</a:t>
            </a:r>
            <a:r>
              <a:rPr lang="da-DK" sz="2800" b="0" i="0" u="none" strike="noStrike" cap="none" dirty="0">
                <a:solidFill>
                  <a:srgbClr val="415359"/>
                </a:solidFill>
                <a:latin typeface="Verdana"/>
                <a:ea typeface="Verdana"/>
                <a:cs typeface="Verdana"/>
                <a:sym typeface="Verdana"/>
              </a:rPr>
              <a:t> personlige oplysninger i et svar på besked/mail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415889" y="393405"/>
            <a:ext cx="2328530" cy="2328530"/>
          </a:xfrm>
          <a:prstGeom prst="rect">
            <a:avLst/>
          </a:prstGeom>
          <a:noFill/>
          <a:ln>
            <a:noFill/>
          </a:ln>
        </p:spPr>
      </p:pic>
      <p:pic>
        <p:nvPicPr>
          <p:cNvPr id="154" name="Shape 154"/>
          <p:cNvPicPr preferRelativeResize="0"/>
          <p:nvPr/>
        </p:nvPicPr>
        <p:blipFill rotWithShape="1">
          <a:blip r:embed="rId4">
            <a:alphaModFix/>
          </a:blip>
          <a:srcRect/>
          <a:stretch/>
        </p:blipFill>
        <p:spPr>
          <a:xfrm>
            <a:off x="9744443" y="4455042"/>
            <a:ext cx="2082741" cy="2082741"/>
          </a:xfrm>
          <a:prstGeom prst="rect">
            <a:avLst/>
          </a:prstGeom>
          <a:noFill/>
          <a:ln>
            <a:noFill/>
          </a:ln>
        </p:spPr>
      </p:pic>
      <p:sp>
        <p:nvSpPr>
          <p:cNvPr id="155" name="Shape 155"/>
          <p:cNvSpPr/>
          <p:nvPr/>
        </p:nvSpPr>
        <p:spPr>
          <a:xfrm>
            <a:off x="3079898" y="59970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videoen</a:t>
            </a:r>
          </a:p>
        </p:txBody>
      </p:sp>
      <p:sp>
        <p:nvSpPr>
          <p:cNvPr id="156" name="Shape 156"/>
          <p:cNvSpPr/>
          <p:nvPr/>
        </p:nvSpPr>
        <p:spPr>
          <a:xfrm>
            <a:off x="3072809" y="126778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billede</a:t>
            </a:r>
          </a:p>
        </p:txBody>
      </p:sp>
      <p:sp>
        <p:nvSpPr>
          <p:cNvPr id="157" name="Shape 157"/>
          <p:cNvSpPr/>
          <p:nvPr/>
        </p:nvSpPr>
        <p:spPr>
          <a:xfrm>
            <a:off x="3076354" y="1935866"/>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Klik på dette link</a:t>
            </a:r>
          </a:p>
        </p:txBody>
      </p:sp>
      <p:sp>
        <p:nvSpPr>
          <p:cNvPr id="158" name="Shape 158"/>
          <p:cNvSpPr/>
          <p:nvPr/>
        </p:nvSpPr>
        <p:spPr>
          <a:xfrm>
            <a:off x="6368792" y="442344"/>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Henter ofte malware</a:t>
            </a:r>
          </a:p>
        </p:txBody>
      </p:sp>
      <p:cxnSp>
        <p:nvCxnSpPr>
          <p:cNvPr id="159" name="Shape 159"/>
          <p:cNvCxnSpPr>
            <a:stCxn id="157" idx="3"/>
            <a:endCxn id="158" idx="1"/>
          </p:cNvCxnSpPr>
          <p:nvPr/>
        </p:nvCxnSpPr>
        <p:spPr>
          <a:xfrm rot="10800000" flipH="1">
            <a:off x="5312736" y="902611"/>
            <a:ext cx="1056000" cy="1341600"/>
          </a:xfrm>
          <a:prstGeom prst="bentConnector3">
            <a:avLst>
              <a:gd name="adj1" fmla="val 50003"/>
            </a:avLst>
          </a:prstGeom>
          <a:noFill/>
          <a:ln w="12700" cap="flat" cmpd="sng">
            <a:solidFill>
              <a:schemeClr val="dk1"/>
            </a:solidFill>
            <a:prstDash val="solid"/>
            <a:miter lim="800000"/>
            <a:headEnd type="none" w="med" len="med"/>
            <a:tailEnd type="stealth" w="lg" len="lg"/>
          </a:ln>
        </p:spPr>
      </p:cxnSp>
      <p:cxnSp>
        <p:nvCxnSpPr>
          <p:cNvPr id="160" name="Shape 160"/>
          <p:cNvCxnSpPr>
            <a:stCxn id="156" idx="3"/>
            <a:endCxn id="158" idx="1"/>
          </p:cNvCxnSpPr>
          <p:nvPr/>
        </p:nvCxnSpPr>
        <p:spPr>
          <a:xfrm rot="10800000" flipH="1">
            <a:off x="5309191" y="902629"/>
            <a:ext cx="1059600" cy="673500"/>
          </a:xfrm>
          <a:prstGeom prst="bentConnector3">
            <a:avLst>
              <a:gd name="adj1" fmla="val 51726"/>
            </a:avLst>
          </a:prstGeom>
          <a:noFill/>
          <a:ln w="12700" cap="flat" cmpd="sng">
            <a:solidFill>
              <a:schemeClr val="dk1"/>
            </a:solidFill>
            <a:prstDash val="solid"/>
            <a:miter lim="800000"/>
            <a:headEnd type="none" w="med" len="med"/>
            <a:tailEnd type="stealth" w="lg" len="lg"/>
          </a:ln>
        </p:spPr>
      </p:cxnSp>
      <p:cxnSp>
        <p:nvCxnSpPr>
          <p:cNvPr id="161" name="Shape 161"/>
          <p:cNvCxnSpPr>
            <a:stCxn id="155" idx="3"/>
            <a:endCxn id="158" idx="1"/>
          </p:cNvCxnSpPr>
          <p:nvPr/>
        </p:nvCxnSpPr>
        <p:spPr>
          <a:xfrm rot="10800000" flipH="1">
            <a:off x="5316280" y="902649"/>
            <a:ext cx="1052400" cy="5400"/>
          </a:xfrm>
          <a:prstGeom prst="bentConnector3">
            <a:avLst>
              <a:gd name="adj1" fmla="val 50005"/>
            </a:avLst>
          </a:prstGeom>
          <a:noFill/>
          <a:ln w="12700" cap="flat" cmpd="sng">
            <a:solidFill>
              <a:schemeClr val="dk1"/>
            </a:solidFill>
            <a:prstDash val="solid"/>
            <a:miter lim="800000"/>
            <a:headEnd type="none" w="med" len="med"/>
            <a:tailEnd type="stealth" w="lg" len="lg"/>
          </a:ln>
        </p:spPr>
      </p:cxnSp>
      <p:grpSp>
        <p:nvGrpSpPr>
          <p:cNvPr id="162" name="Shape 162"/>
          <p:cNvGrpSpPr/>
          <p:nvPr/>
        </p:nvGrpSpPr>
        <p:grpSpPr>
          <a:xfrm>
            <a:off x="803275" y="2058670"/>
            <a:ext cx="1499616" cy="1499616"/>
            <a:chOff x="493776" y="2843276"/>
            <a:chExt cx="1922018" cy="1922018"/>
          </a:xfrm>
        </p:grpSpPr>
        <p:pic>
          <p:nvPicPr>
            <p:cNvPr id="163" name="Shape 163"/>
            <p:cNvPicPr preferRelativeResize="0"/>
            <p:nvPr/>
          </p:nvPicPr>
          <p:blipFill rotWithShape="1">
            <a:blip r:embed="rId5">
              <a:alphaModFix/>
            </a:blip>
            <a:srcRect/>
            <a:stretch/>
          </p:blipFill>
          <p:spPr>
            <a:xfrm>
              <a:off x="493776" y="2843276"/>
              <a:ext cx="1922018" cy="1922018"/>
            </a:xfrm>
            <a:prstGeom prst="rect">
              <a:avLst/>
            </a:prstGeom>
            <a:noFill/>
            <a:ln>
              <a:noFill/>
            </a:ln>
          </p:spPr>
        </p:pic>
        <p:sp>
          <p:nvSpPr>
            <p:cNvPr id="164" name="Shape 164"/>
            <p:cNvSpPr/>
            <p:nvPr/>
          </p:nvSpPr>
          <p:spPr>
            <a:xfrm rot="-5598062">
              <a:off x="1006917" y="2908287"/>
              <a:ext cx="968737" cy="965448"/>
            </a:xfrm>
            <a:prstGeom prst="chord">
              <a:avLst>
                <a:gd name="adj1" fmla="val 5897862"/>
                <a:gd name="adj2" fmla="val 16200000"/>
              </a:avLst>
            </a:prstGeom>
            <a:solidFill>
              <a:srgbClr val="F8C18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a:stretch/>
        </p:blipFill>
        <p:spPr>
          <a:xfrm>
            <a:off x="415889" y="393405"/>
            <a:ext cx="2328530" cy="2328530"/>
          </a:xfrm>
          <a:prstGeom prst="rect">
            <a:avLst/>
          </a:prstGeom>
          <a:noFill/>
          <a:ln>
            <a:noFill/>
          </a:ln>
        </p:spPr>
      </p:pic>
      <p:pic>
        <p:nvPicPr>
          <p:cNvPr id="171" name="Shape 171"/>
          <p:cNvPicPr preferRelativeResize="0"/>
          <p:nvPr/>
        </p:nvPicPr>
        <p:blipFill rotWithShape="1">
          <a:blip r:embed="rId4">
            <a:alphaModFix/>
          </a:blip>
          <a:srcRect/>
          <a:stretch/>
        </p:blipFill>
        <p:spPr>
          <a:xfrm>
            <a:off x="9744443" y="4455042"/>
            <a:ext cx="2082741" cy="2082741"/>
          </a:xfrm>
          <a:prstGeom prst="rect">
            <a:avLst/>
          </a:prstGeom>
          <a:noFill/>
          <a:ln>
            <a:noFill/>
          </a:ln>
        </p:spPr>
      </p:pic>
      <p:sp>
        <p:nvSpPr>
          <p:cNvPr id="172" name="Shape 172"/>
          <p:cNvSpPr/>
          <p:nvPr/>
        </p:nvSpPr>
        <p:spPr>
          <a:xfrm>
            <a:off x="3079898" y="59970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videoen</a:t>
            </a:r>
          </a:p>
        </p:txBody>
      </p:sp>
      <p:sp>
        <p:nvSpPr>
          <p:cNvPr id="173" name="Shape 173"/>
          <p:cNvSpPr/>
          <p:nvPr/>
        </p:nvSpPr>
        <p:spPr>
          <a:xfrm>
            <a:off x="3072809" y="126778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billede</a:t>
            </a:r>
          </a:p>
        </p:txBody>
      </p:sp>
      <p:sp>
        <p:nvSpPr>
          <p:cNvPr id="174" name="Shape 174"/>
          <p:cNvSpPr/>
          <p:nvPr/>
        </p:nvSpPr>
        <p:spPr>
          <a:xfrm>
            <a:off x="3076354" y="1935866"/>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Klik på dette link</a:t>
            </a:r>
          </a:p>
        </p:txBody>
      </p:sp>
      <p:sp>
        <p:nvSpPr>
          <p:cNvPr id="175" name="Shape 175"/>
          <p:cNvSpPr/>
          <p:nvPr/>
        </p:nvSpPr>
        <p:spPr>
          <a:xfrm>
            <a:off x="3076357" y="3066459"/>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Log ind her</a:t>
            </a:r>
          </a:p>
        </p:txBody>
      </p:sp>
      <p:sp>
        <p:nvSpPr>
          <p:cNvPr id="176" name="Shape 176"/>
          <p:cNvSpPr/>
          <p:nvPr/>
        </p:nvSpPr>
        <p:spPr>
          <a:xfrm>
            <a:off x="6368792" y="442344"/>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Henter ofte malware</a:t>
            </a:r>
          </a:p>
        </p:txBody>
      </p:sp>
      <p:sp>
        <p:nvSpPr>
          <p:cNvPr id="177" name="Shape 177"/>
          <p:cNvSpPr/>
          <p:nvPr/>
        </p:nvSpPr>
        <p:spPr>
          <a:xfrm>
            <a:off x="6368792" y="1750330"/>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dirty="0">
                <a:solidFill>
                  <a:schemeClr val="lt1"/>
                </a:solidFill>
                <a:latin typeface="Verdana"/>
                <a:ea typeface="Verdana"/>
                <a:cs typeface="Verdana"/>
                <a:sym typeface="Verdana"/>
              </a:rPr>
              <a:t>Sender dig ofte til en falsk </a:t>
            </a:r>
            <a:r>
              <a:rPr lang="da-DK" sz="1800" dirty="0" err="1">
                <a:solidFill>
                  <a:schemeClr val="lt1"/>
                </a:solidFill>
                <a:latin typeface="Verdana"/>
                <a:ea typeface="Verdana"/>
                <a:cs typeface="Verdana"/>
                <a:sym typeface="Verdana"/>
              </a:rPr>
              <a:t>login</a:t>
            </a:r>
            <a:r>
              <a:rPr lang="da-DK" sz="1800" dirty="0">
                <a:solidFill>
                  <a:schemeClr val="lt1"/>
                </a:solidFill>
                <a:latin typeface="Verdana"/>
                <a:ea typeface="Verdana"/>
                <a:cs typeface="Verdana"/>
                <a:sym typeface="Verdana"/>
              </a:rPr>
              <a:t>-side, som ”aflytter” dine </a:t>
            </a:r>
            <a:r>
              <a:rPr lang="da-DK" sz="1800" dirty="0" err="1">
                <a:solidFill>
                  <a:schemeClr val="lt1"/>
                </a:solidFill>
                <a:latin typeface="Verdana"/>
                <a:ea typeface="Verdana"/>
                <a:cs typeface="Verdana"/>
                <a:sym typeface="Verdana"/>
              </a:rPr>
              <a:t>login</a:t>
            </a:r>
            <a:r>
              <a:rPr lang="da-DK" sz="1800" dirty="0">
                <a:solidFill>
                  <a:schemeClr val="lt1"/>
                </a:solidFill>
                <a:latin typeface="Verdana"/>
                <a:ea typeface="Verdana"/>
                <a:cs typeface="Verdana"/>
                <a:sym typeface="Verdana"/>
              </a:rPr>
              <a:t>-oplysninger</a:t>
            </a:r>
          </a:p>
        </p:txBody>
      </p:sp>
      <p:cxnSp>
        <p:nvCxnSpPr>
          <p:cNvPr id="178" name="Shape 178"/>
          <p:cNvCxnSpPr>
            <a:stCxn id="174" idx="3"/>
            <a:endCxn id="176" idx="1"/>
          </p:cNvCxnSpPr>
          <p:nvPr/>
        </p:nvCxnSpPr>
        <p:spPr>
          <a:xfrm rot="10800000" flipH="1">
            <a:off x="5312736" y="902611"/>
            <a:ext cx="1056000" cy="1341600"/>
          </a:xfrm>
          <a:prstGeom prst="bentConnector3">
            <a:avLst>
              <a:gd name="adj1" fmla="val 50003"/>
            </a:avLst>
          </a:prstGeom>
          <a:noFill/>
          <a:ln w="12700" cap="flat" cmpd="sng">
            <a:solidFill>
              <a:schemeClr val="dk1"/>
            </a:solidFill>
            <a:prstDash val="solid"/>
            <a:miter lim="800000"/>
            <a:headEnd type="none" w="med" len="med"/>
            <a:tailEnd type="stealth" w="lg" len="lg"/>
          </a:ln>
        </p:spPr>
      </p:cxnSp>
      <p:cxnSp>
        <p:nvCxnSpPr>
          <p:cNvPr id="179" name="Shape 179"/>
          <p:cNvCxnSpPr>
            <a:stCxn id="173" idx="3"/>
            <a:endCxn id="176" idx="1"/>
          </p:cNvCxnSpPr>
          <p:nvPr/>
        </p:nvCxnSpPr>
        <p:spPr>
          <a:xfrm rot="10800000" flipH="1">
            <a:off x="5309191" y="902629"/>
            <a:ext cx="1059600" cy="673500"/>
          </a:xfrm>
          <a:prstGeom prst="bentConnector3">
            <a:avLst>
              <a:gd name="adj1" fmla="val 51726"/>
            </a:avLst>
          </a:prstGeom>
          <a:noFill/>
          <a:ln w="12700" cap="flat" cmpd="sng">
            <a:solidFill>
              <a:schemeClr val="dk1"/>
            </a:solidFill>
            <a:prstDash val="solid"/>
            <a:miter lim="800000"/>
            <a:headEnd type="none" w="med" len="med"/>
            <a:tailEnd type="stealth" w="lg" len="lg"/>
          </a:ln>
        </p:spPr>
      </p:cxnSp>
      <p:cxnSp>
        <p:nvCxnSpPr>
          <p:cNvPr id="180" name="Shape 180"/>
          <p:cNvCxnSpPr>
            <a:stCxn id="172" idx="3"/>
            <a:endCxn id="176" idx="1"/>
          </p:cNvCxnSpPr>
          <p:nvPr/>
        </p:nvCxnSpPr>
        <p:spPr>
          <a:xfrm rot="10800000" flipH="1">
            <a:off x="5316280" y="902649"/>
            <a:ext cx="1052400" cy="5400"/>
          </a:xfrm>
          <a:prstGeom prst="bentConnector3">
            <a:avLst>
              <a:gd name="adj1" fmla="val 50005"/>
            </a:avLst>
          </a:prstGeom>
          <a:noFill/>
          <a:ln w="12700" cap="flat" cmpd="sng">
            <a:solidFill>
              <a:schemeClr val="dk1"/>
            </a:solidFill>
            <a:prstDash val="solid"/>
            <a:miter lim="800000"/>
            <a:headEnd type="none" w="med" len="med"/>
            <a:tailEnd type="stealth" w="lg" len="lg"/>
          </a:ln>
        </p:spPr>
      </p:cxnSp>
      <p:cxnSp>
        <p:nvCxnSpPr>
          <p:cNvPr id="181" name="Shape 181"/>
          <p:cNvCxnSpPr>
            <a:stCxn id="175" idx="3"/>
            <a:endCxn id="177" idx="1"/>
          </p:cNvCxnSpPr>
          <p:nvPr/>
        </p:nvCxnSpPr>
        <p:spPr>
          <a:xfrm rot="10800000" flipH="1">
            <a:off x="5312739" y="2467603"/>
            <a:ext cx="1056000" cy="907200"/>
          </a:xfrm>
          <a:prstGeom prst="bentConnector3">
            <a:avLst>
              <a:gd name="adj1" fmla="val 50003"/>
            </a:avLst>
          </a:prstGeom>
          <a:noFill/>
          <a:ln w="12700" cap="flat" cmpd="sng">
            <a:solidFill>
              <a:schemeClr val="dk1"/>
            </a:solidFill>
            <a:prstDash val="solid"/>
            <a:miter lim="800000"/>
            <a:headEnd type="none" w="med" len="med"/>
            <a:tailEnd type="stealth" w="lg" len="lg"/>
          </a:ln>
        </p:spPr>
      </p:cxnSp>
      <p:grpSp>
        <p:nvGrpSpPr>
          <p:cNvPr id="182" name="Shape 182"/>
          <p:cNvGrpSpPr/>
          <p:nvPr/>
        </p:nvGrpSpPr>
        <p:grpSpPr>
          <a:xfrm>
            <a:off x="803275" y="2058670"/>
            <a:ext cx="1499616" cy="1499616"/>
            <a:chOff x="493776" y="2843276"/>
            <a:chExt cx="1922018" cy="1922018"/>
          </a:xfrm>
        </p:grpSpPr>
        <p:pic>
          <p:nvPicPr>
            <p:cNvPr id="183" name="Shape 183"/>
            <p:cNvPicPr preferRelativeResize="0"/>
            <p:nvPr/>
          </p:nvPicPr>
          <p:blipFill rotWithShape="1">
            <a:blip r:embed="rId5">
              <a:alphaModFix/>
            </a:blip>
            <a:srcRect/>
            <a:stretch/>
          </p:blipFill>
          <p:spPr>
            <a:xfrm>
              <a:off x="493776" y="2843276"/>
              <a:ext cx="1922018" cy="1922018"/>
            </a:xfrm>
            <a:prstGeom prst="rect">
              <a:avLst/>
            </a:prstGeom>
            <a:noFill/>
            <a:ln>
              <a:noFill/>
            </a:ln>
          </p:spPr>
        </p:pic>
        <p:sp>
          <p:nvSpPr>
            <p:cNvPr id="184" name="Shape 184"/>
            <p:cNvSpPr/>
            <p:nvPr/>
          </p:nvSpPr>
          <p:spPr>
            <a:xfrm rot="-5598062">
              <a:off x="1006917" y="2908287"/>
              <a:ext cx="968737" cy="965448"/>
            </a:xfrm>
            <a:prstGeom prst="chord">
              <a:avLst>
                <a:gd name="adj1" fmla="val 5897862"/>
                <a:gd name="adj2" fmla="val 16200000"/>
              </a:avLst>
            </a:prstGeom>
            <a:solidFill>
              <a:srgbClr val="F8C18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415889" y="393405"/>
            <a:ext cx="2328530" cy="2328530"/>
          </a:xfrm>
          <a:prstGeom prst="rect">
            <a:avLst/>
          </a:prstGeom>
          <a:noFill/>
          <a:ln>
            <a:noFill/>
          </a:ln>
        </p:spPr>
      </p:pic>
      <p:pic>
        <p:nvPicPr>
          <p:cNvPr id="191" name="Shape 191"/>
          <p:cNvPicPr preferRelativeResize="0"/>
          <p:nvPr/>
        </p:nvPicPr>
        <p:blipFill rotWithShape="1">
          <a:blip r:embed="rId4">
            <a:alphaModFix/>
          </a:blip>
          <a:srcRect/>
          <a:stretch/>
        </p:blipFill>
        <p:spPr>
          <a:xfrm>
            <a:off x="9744443" y="4455042"/>
            <a:ext cx="2082741" cy="2082741"/>
          </a:xfrm>
          <a:prstGeom prst="rect">
            <a:avLst/>
          </a:prstGeom>
          <a:noFill/>
          <a:ln>
            <a:noFill/>
          </a:ln>
        </p:spPr>
      </p:pic>
      <p:sp>
        <p:nvSpPr>
          <p:cNvPr id="192" name="Shape 192"/>
          <p:cNvSpPr/>
          <p:nvPr/>
        </p:nvSpPr>
        <p:spPr>
          <a:xfrm>
            <a:off x="3079898" y="59970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videoen</a:t>
            </a:r>
          </a:p>
        </p:txBody>
      </p:sp>
      <p:sp>
        <p:nvSpPr>
          <p:cNvPr id="193" name="Shape 193"/>
          <p:cNvSpPr/>
          <p:nvPr/>
        </p:nvSpPr>
        <p:spPr>
          <a:xfrm>
            <a:off x="3072809" y="126778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billede</a:t>
            </a:r>
          </a:p>
        </p:txBody>
      </p:sp>
      <p:sp>
        <p:nvSpPr>
          <p:cNvPr id="194" name="Shape 194"/>
          <p:cNvSpPr/>
          <p:nvPr/>
        </p:nvSpPr>
        <p:spPr>
          <a:xfrm>
            <a:off x="3076354" y="1935866"/>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Klik på dette link</a:t>
            </a:r>
          </a:p>
        </p:txBody>
      </p:sp>
      <p:sp>
        <p:nvSpPr>
          <p:cNvPr id="195" name="Shape 195"/>
          <p:cNvSpPr/>
          <p:nvPr/>
        </p:nvSpPr>
        <p:spPr>
          <a:xfrm>
            <a:off x="3076357" y="3066459"/>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Log ind her</a:t>
            </a:r>
          </a:p>
        </p:txBody>
      </p:sp>
      <p:sp>
        <p:nvSpPr>
          <p:cNvPr id="196" name="Shape 196"/>
          <p:cNvSpPr/>
          <p:nvPr/>
        </p:nvSpPr>
        <p:spPr>
          <a:xfrm>
            <a:off x="3079898" y="4150981"/>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Installér det her program</a:t>
            </a:r>
          </a:p>
        </p:txBody>
      </p:sp>
      <p:sp>
        <p:nvSpPr>
          <p:cNvPr id="197" name="Shape 197"/>
          <p:cNvSpPr/>
          <p:nvPr/>
        </p:nvSpPr>
        <p:spPr>
          <a:xfrm>
            <a:off x="6368792" y="442344"/>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Henter ofte malware</a:t>
            </a:r>
          </a:p>
        </p:txBody>
      </p:sp>
      <p:sp>
        <p:nvSpPr>
          <p:cNvPr id="198" name="Shape 198"/>
          <p:cNvSpPr/>
          <p:nvPr/>
        </p:nvSpPr>
        <p:spPr>
          <a:xfrm>
            <a:off x="6368792" y="1750330"/>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Sender dig ofte til en falsk login-side, som ”aflytter” dine login-oplysninger</a:t>
            </a:r>
          </a:p>
        </p:txBody>
      </p:sp>
      <p:sp>
        <p:nvSpPr>
          <p:cNvPr id="199" name="Shape 199"/>
          <p:cNvSpPr/>
          <p:nvPr/>
        </p:nvSpPr>
        <p:spPr>
          <a:xfrm>
            <a:off x="6368792" y="3399471"/>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Henter ofte malware</a:t>
            </a:r>
          </a:p>
        </p:txBody>
      </p:sp>
      <p:cxnSp>
        <p:nvCxnSpPr>
          <p:cNvPr id="200" name="Shape 200"/>
          <p:cNvCxnSpPr>
            <a:stCxn id="194" idx="3"/>
            <a:endCxn id="197" idx="1"/>
          </p:cNvCxnSpPr>
          <p:nvPr/>
        </p:nvCxnSpPr>
        <p:spPr>
          <a:xfrm rot="10800000" flipH="1">
            <a:off x="5312736" y="902611"/>
            <a:ext cx="1056000" cy="1341600"/>
          </a:xfrm>
          <a:prstGeom prst="bentConnector3">
            <a:avLst>
              <a:gd name="adj1" fmla="val 50003"/>
            </a:avLst>
          </a:prstGeom>
          <a:noFill/>
          <a:ln w="12700" cap="flat" cmpd="sng">
            <a:solidFill>
              <a:schemeClr val="dk1"/>
            </a:solidFill>
            <a:prstDash val="solid"/>
            <a:miter lim="800000"/>
            <a:headEnd type="none" w="med" len="med"/>
            <a:tailEnd type="stealth" w="lg" len="lg"/>
          </a:ln>
        </p:spPr>
      </p:cxnSp>
      <p:cxnSp>
        <p:nvCxnSpPr>
          <p:cNvPr id="201" name="Shape 201"/>
          <p:cNvCxnSpPr>
            <a:stCxn id="193" idx="3"/>
            <a:endCxn id="197" idx="1"/>
          </p:cNvCxnSpPr>
          <p:nvPr/>
        </p:nvCxnSpPr>
        <p:spPr>
          <a:xfrm rot="10800000" flipH="1">
            <a:off x="5309191" y="902629"/>
            <a:ext cx="1059600" cy="673500"/>
          </a:xfrm>
          <a:prstGeom prst="bentConnector3">
            <a:avLst>
              <a:gd name="adj1" fmla="val 51726"/>
            </a:avLst>
          </a:prstGeom>
          <a:noFill/>
          <a:ln w="12700" cap="flat" cmpd="sng">
            <a:solidFill>
              <a:schemeClr val="dk1"/>
            </a:solidFill>
            <a:prstDash val="solid"/>
            <a:miter lim="800000"/>
            <a:headEnd type="none" w="med" len="med"/>
            <a:tailEnd type="stealth" w="lg" len="lg"/>
          </a:ln>
        </p:spPr>
      </p:cxnSp>
      <p:cxnSp>
        <p:nvCxnSpPr>
          <p:cNvPr id="202" name="Shape 202"/>
          <p:cNvCxnSpPr>
            <a:stCxn id="192" idx="3"/>
            <a:endCxn id="197" idx="1"/>
          </p:cNvCxnSpPr>
          <p:nvPr/>
        </p:nvCxnSpPr>
        <p:spPr>
          <a:xfrm rot="10800000" flipH="1">
            <a:off x="5316280" y="902649"/>
            <a:ext cx="1052400" cy="5400"/>
          </a:xfrm>
          <a:prstGeom prst="bentConnector3">
            <a:avLst>
              <a:gd name="adj1" fmla="val 50005"/>
            </a:avLst>
          </a:prstGeom>
          <a:noFill/>
          <a:ln w="12700" cap="flat" cmpd="sng">
            <a:solidFill>
              <a:schemeClr val="dk1"/>
            </a:solidFill>
            <a:prstDash val="solid"/>
            <a:miter lim="800000"/>
            <a:headEnd type="none" w="med" len="med"/>
            <a:tailEnd type="stealth" w="lg" len="lg"/>
          </a:ln>
        </p:spPr>
      </p:cxnSp>
      <p:cxnSp>
        <p:nvCxnSpPr>
          <p:cNvPr id="203" name="Shape 203"/>
          <p:cNvCxnSpPr>
            <a:stCxn id="195" idx="3"/>
            <a:endCxn id="198" idx="1"/>
          </p:cNvCxnSpPr>
          <p:nvPr/>
        </p:nvCxnSpPr>
        <p:spPr>
          <a:xfrm rot="10800000" flipH="1">
            <a:off x="5312739" y="2467603"/>
            <a:ext cx="1056000" cy="907200"/>
          </a:xfrm>
          <a:prstGeom prst="bentConnector3">
            <a:avLst>
              <a:gd name="adj1" fmla="val 50003"/>
            </a:avLst>
          </a:prstGeom>
          <a:noFill/>
          <a:ln w="12700" cap="flat" cmpd="sng">
            <a:solidFill>
              <a:schemeClr val="dk1"/>
            </a:solidFill>
            <a:prstDash val="solid"/>
            <a:miter lim="800000"/>
            <a:headEnd type="none" w="med" len="med"/>
            <a:tailEnd type="stealth" w="lg" len="lg"/>
          </a:ln>
        </p:spPr>
      </p:cxnSp>
      <p:cxnSp>
        <p:nvCxnSpPr>
          <p:cNvPr id="204" name="Shape 204"/>
          <p:cNvCxnSpPr>
            <a:stCxn id="196" idx="3"/>
            <a:endCxn id="199" idx="1"/>
          </p:cNvCxnSpPr>
          <p:nvPr/>
        </p:nvCxnSpPr>
        <p:spPr>
          <a:xfrm rot="10800000" flipH="1">
            <a:off x="5316280" y="3859925"/>
            <a:ext cx="1052400" cy="599400"/>
          </a:xfrm>
          <a:prstGeom prst="bentConnector3">
            <a:avLst>
              <a:gd name="adj1" fmla="val 50005"/>
            </a:avLst>
          </a:prstGeom>
          <a:noFill/>
          <a:ln w="12700" cap="flat" cmpd="sng">
            <a:solidFill>
              <a:schemeClr val="dk1"/>
            </a:solidFill>
            <a:prstDash val="solid"/>
            <a:miter lim="800000"/>
            <a:headEnd type="none" w="med" len="med"/>
            <a:tailEnd type="stealth" w="lg" len="lg"/>
          </a:ln>
        </p:spPr>
      </p:cxnSp>
      <p:grpSp>
        <p:nvGrpSpPr>
          <p:cNvPr id="205" name="Shape 205"/>
          <p:cNvGrpSpPr/>
          <p:nvPr/>
        </p:nvGrpSpPr>
        <p:grpSpPr>
          <a:xfrm>
            <a:off x="803275" y="2058670"/>
            <a:ext cx="1499616" cy="1499616"/>
            <a:chOff x="493776" y="2843276"/>
            <a:chExt cx="1922018" cy="1922018"/>
          </a:xfrm>
        </p:grpSpPr>
        <p:pic>
          <p:nvPicPr>
            <p:cNvPr id="206" name="Shape 206"/>
            <p:cNvPicPr preferRelativeResize="0"/>
            <p:nvPr/>
          </p:nvPicPr>
          <p:blipFill rotWithShape="1">
            <a:blip r:embed="rId5">
              <a:alphaModFix/>
            </a:blip>
            <a:srcRect/>
            <a:stretch/>
          </p:blipFill>
          <p:spPr>
            <a:xfrm>
              <a:off x="493776" y="2843276"/>
              <a:ext cx="1922018" cy="1922018"/>
            </a:xfrm>
            <a:prstGeom prst="rect">
              <a:avLst/>
            </a:prstGeom>
            <a:noFill/>
            <a:ln>
              <a:noFill/>
            </a:ln>
          </p:spPr>
        </p:pic>
        <p:sp>
          <p:nvSpPr>
            <p:cNvPr id="207" name="Shape 207"/>
            <p:cNvSpPr/>
            <p:nvPr/>
          </p:nvSpPr>
          <p:spPr>
            <a:xfrm rot="-5598062">
              <a:off x="1006917" y="2908287"/>
              <a:ext cx="968737" cy="965448"/>
            </a:xfrm>
            <a:prstGeom prst="chord">
              <a:avLst>
                <a:gd name="adj1" fmla="val 5897862"/>
                <a:gd name="adj2" fmla="val 16200000"/>
              </a:avLst>
            </a:prstGeom>
            <a:solidFill>
              <a:srgbClr val="F8C18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a:stretch/>
        </p:blipFill>
        <p:spPr>
          <a:xfrm>
            <a:off x="415889" y="393405"/>
            <a:ext cx="2328530" cy="2328530"/>
          </a:xfrm>
          <a:prstGeom prst="rect">
            <a:avLst/>
          </a:prstGeom>
          <a:noFill/>
          <a:ln>
            <a:noFill/>
          </a:ln>
        </p:spPr>
      </p:pic>
      <p:pic>
        <p:nvPicPr>
          <p:cNvPr id="214" name="Shape 214"/>
          <p:cNvPicPr preferRelativeResize="0"/>
          <p:nvPr/>
        </p:nvPicPr>
        <p:blipFill rotWithShape="1">
          <a:blip r:embed="rId4">
            <a:alphaModFix/>
          </a:blip>
          <a:srcRect/>
          <a:stretch/>
        </p:blipFill>
        <p:spPr>
          <a:xfrm>
            <a:off x="9744443" y="4455042"/>
            <a:ext cx="2082741" cy="2082741"/>
          </a:xfrm>
          <a:prstGeom prst="rect">
            <a:avLst/>
          </a:prstGeom>
          <a:noFill/>
          <a:ln>
            <a:noFill/>
          </a:ln>
        </p:spPr>
      </p:pic>
      <p:sp>
        <p:nvSpPr>
          <p:cNvPr id="215" name="Shape 215"/>
          <p:cNvSpPr/>
          <p:nvPr/>
        </p:nvSpPr>
        <p:spPr>
          <a:xfrm>
            <a:off x="3079898" y="59970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videoen</a:t>
            </a:r>
          </a:p>
        </p:txBody>
      </p:sp>
      <p:sp>
        <p:nvSpPr>
          <p:cNvPr id="216" name="Shape 216"/>
          <p:cNvSpPr/>
          <p:nvPr/>
        </p:nvSpPr>
        <p:spPr>
          <a:xfrm>
            <a:off x="3072809" y="1267785"/>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Åbn </a:t>
            </a:r>
            <a:r>
              <a:rPr lang="da-DK" sz="1800" dirty="0">
                <a:solidFill>
                  <a:schemeClr val="lt1"/>
                </a:solidFill>
                <a:latin typeface="Verdana"/>
                <a:ea typeface="Verdana"/>
                <a:cs typeface="Verdana"/>
                <a:sym typeface="Verdana"/>
              </a:rPr>
              <a:t>billede</a:t>
            </a:r>
          </a:p>
        </p:txBody>
      </p:sp>
      <p:sp>
        <p:nvSpPr>
          <p:cNvPr id="217" name="Shape 217"/>
          <p:cNvSpPr/>
          <p:nvPr/>
        </p:nvSpPr>
        <p:spPr>
          <a:xfrm>
            <a:off x="3076354" y="1935866"/>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Klik på dette link</a:t>
            </a:r>
          </a:p>
        </p:txBody>
      </p:sp>
      <p:sp>
        <p:nvSpPr>
          <p:cNvPr id="218" name="Shape 218"/>
          <p:cNvSpPr/>
          <p:nvPr/>
        </p:nvSpPr>
        <p:spPr>
          <a:xfrm>
            <a:off x="3076357" y="3066459"/>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Log ind her</a:t>
            </a:r>
          </a:p>
        </p:txBody>
      </p:sp>
      <p:sp>
        <p:nvSpPr>
          <p:cNvPr id="219" name="Shape 219"/>
          <p:cNvSpPr/>
          <p:nvPr/>
        </p:nvSpPr>
        <p:spPr>
          <a:xfrm>
            <a:off x="3079898" y="4150981"/>
            <a:ext cx="2236382"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Installér det her program</a:t>
            </a:r>
          </a:p>
        </p:txBody>
      </p:sp>
      <p:grpSp>
        <p:nvGrpSpPr>
          <p:cNvPr id="220" name="Shape 220"/>
          <p:cNvGrpSpPr/>
          <p:nvPr/>
        </p:nvGrpSpPr>
        <p:grpSpPr>
          <a:xfrm>
            <a:off x="3079898" y="5288665"/>
            <a:ext cx="2236382" cy="1297174"/>
            <a:chOff x="3079897" y="5139809"/>
            <a:chExt cx="3016103" cy="1297174"/>
          </a:xfrm>
        </p:grpSpPr>
        <p:sp>
          <p:nvSpPr>
            <p:cNvPr id="221" name="Shape 221"/>
            <p:cNvSpPr/>
            <p:nvPr/>
          </p:nvSpPr>
          <p:spPr>
            <a:xfrm>
              <a:off x="3079897" y="5139809"/>
              <a:ext cx="3016103"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Send/oplys </a:t>
              </a:r>
              <a:r>
                <a:rPr lang="da-DK" sz="1800" dirty="0">
                  <a:solidFill>
                    <a:schemeClr val="lt1"/>
                  </a:solidFill>
                  <a:latin typeface="Verdana"/>
                  <a:ea typeface="Verdana"/>
                  <a:cs typeface="Verdana"/>
                  <a:sym typeface="Verdana"/>
                </a:rPr>
                <a:t>dit personnummer</a:t>
              </a:r>
            </a:p>
          </p:txBody>
        </p:sp>
        <p:sp>
          <p:nvSpPr>
            <p:cNvPr id="222" name="Shape 222"/>
            <p:cNvSpPr/>
            <p:nvPr/>
          </p:nvSpPr>
          <p:spPr>
            <a:xfrm>
              <a:off x="3079897" y="5820294"/>
              <a:ext cx="3016103" cy="616689"/>
            </a:xfrm>
            <a:prstGeom prst="roundRect">
              <a:avLst>
                <a:gd name="adj" fmla="val 16667"/>
              </a:avLst>
            </a:prstGeom>
            <a:solidFill>
              <a:srgbClr val="A5A5A5"/>
            </a:solidFill>
            <a:ln>
              <a:noFill/>
            </a:ln>
          </p:spPr>
          <p:txBody>
            <a:bodyPr wrap="square" lIns="91425" tIns="45700" rIns="91425" bIns="45700" anchor="ctr" anchorCtr="0">
              <a:noAutofit/>
            </a:bodyPr>
            <a:lstStyle/>
            <a:p>
              <a:pPr marL="0" marR="0" lvl="0" indent="0" algn="ctr" rtl="0">
                <a:spcBef>
                  <a:spcPts val="0"/>
                </a:spcBef>
                <a:buNone/>
              </a:pPr>
              <a:r>
                <a:rPr lang="da-DK" sz="1800" dirty="0" smtClean="0">
                  <a:solidFill>
                    <a:schemeClr val="lt1"/>
                  </a:solidFill>
                  <a:latin typeface="Verdana"/>
                  <a:ea typeface="Verdana"/>
                  <a:cs typeface="Verdana"/>
                  <a:sym typeface="Verdana"/>
                </a:rPr>
                <a:t>Send/oplys </a:t>
              </a:r>
              <a:r>
                <a:rPr lang="da-DK" sz="1800" dirty="0">
                  <a:solidFill>
                    <a:schemeClr val="lt1"/>
                  </a:solidFill>
                  <a:latin typeface="Verdana"/>
                  <a:ea typeface="Verdana"/>
                  <a:cs typeface="Verdana"/>
                  <a:sym typeface="Verdana"/>
                </a:rPr>
                <a:t>dit kontonummer</a:t>
              </a:r>
            </a:p>
          </p:txBody>
        </p:sp>
      </p:grpSp>
      <p:sp>
        <p:nvSpPr>
          <p:cNvPr id="223" name="Shape 223"/>
          <p:cNvSpPr/>
          <p:nvPr/>
        </p:nvSpPr>
        <p:spPr>
          <a:xfrm>
            <a:off x="6368792" y="442344"/>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Henter ofte malware</a:t>
            </a:r>
          </a:p>
        </p:txBody>
      </p:sp>
      <p:sp>
        <p:nvSpPr>
          <p:cNvPr id="224" name="Shape 224"/>
          <p:cNvSpPr/>
          <p:nvPr/>
        </p:nvSpPr>
        <p:spPr>
          <a:xfrm>
            <a:off x="6368792" y="1750330"/>
            <a:ext cx="3402529" cy="1434546"/>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Sender dig ofte til en falsk login-side, som ”aflytter” dine login-oplysninger</a:t>
            </a:r>
          </a:p>
        </p:txBody>
      </p:sp>
      <p:sp>
        <p:nvSpPr>
          <p:cNvPr id="225" name="Shape 225"/>
          <p:cNvSpPr/>
          <p:nvPr/>
        </p:nvSpPr>
        <p:spPr>
          <a:xfrm>
            <a:off x="6368792" y="3399471"/>
            <a:ext cx="3402529" cy="920750"/>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a:solidFill>
                  <a:schemeClr val="lt1"/>
                </a:solidFill>
                <a:latin typeface="Verdana"/>
                <a:ea typeface="Verdana"/>
                <a:cs typeface="Verdana"/>
                <a:sym typeface="Verdana"/>
              </a:rPr>
              <a:t>Henter ofte malware</a:t>
            </a:r>
          </a:p>
        </p:txBody>
      </p:sp>
      <p:sp>
        <p:nvSpPr>
          <p:cNvPr id="226" name="Shape 226"/>
          <p:cNvSpPr/>
          <p:nvPr/>
        </p:nvSpPr>
        <p:spPr>
          <a:xfrm>
            <a:off x="6368792" y="4529468"/>
            <a:ext cx="3402529" cy="1887374"/>
          </a:xfrm>
          <a:prstGeom prst="roundRect">
            <a:avLst>
              <a:gd name="adj" fmla="val 16667"/>
            </a:avLst>
          </a:prstGeom>
          <a:solidFill>
            <a:srgbClr val="FF0000"/>
          </a:solidFill>
          <a:ln>
            <a:noFill/>
          </a:ln>
        </p:spPr>
        <p:txBody>
          <a:bodyPr wrap="square" lIns="91425" tIns="45700" rIns="91425" bIns="45700" anchor="ctr" anchorCtr="0">
            <a:noAutofit/>
          </a:bodyPr>
          <a:lstStyle/>
          <a:p>
            <a:pPr marL="0" marR="0" lvl="0" indent="0" algn="ctr" rtl="0">
              <a:spcBef>
                <a:spcPts val="0"/>
              </a:spcBef>
              <a:buNone/>
            </a:pPr>
            <a:r>
              <a:rPr lang="da-DK" sz="1800" dirty="0">
                <a:solidFill>
                  <a:schemeClr val="lt1"/>
                </a:solidFill>
                <a:latin typeface="Verdana"/>
                <a:ea typeface="Verdana"/>
                <a:cs typeface="Verdana"/>
                <a:sym typeface="Verdana"/>
              </a:rPr>
              <a:t>Ender oftest med at give hackeren mulighed for at misbruge din identitet – fx hæve dine </a:t>
            </a:r>
            <a:r>
              <a:rPr lang="da-DK" sz="1800" dirty="0" smtClean="0">
                <a:solidFill>
                  <a:schemeClr val="lt1"/>
                </a:solidFill>
                <a:latin typeface="Verdana"/>
                <a:ea typeface="Verdana"/>
                <a:cs typeface="Verdana"/>
                <a:sym typeface="Verdana"/>
              </a:rPr>
              <a:t>penge</a:t>
            </a:r>
            <a:br>
              <a:rPr lang="da-DK" sz="1800" dirty="0" smtClean="0">
                <a:solidFill>
                  <a:schemeClr val="lt1"/>
                </a:solidFill>
                <a:latin typeface="Verdana"/>
                <a:ea typeface="Verdana"/>
                <a:cs typeface="Verdana"/>
                <a:sym typeface="Verdana"/>
              </a:rPr>
            </a:br>
            <a:r>
              <a:rPr lang="da-DK" sz="1800" dirty="0" smtClean="0">
                <a:solidFill>
                  <a:schemeClr val="lt1"/>
                </a:solidFill>
                <a:latin typeface="Verdana"/>
                <a:ea typeface="Verdana"/>
                <a:cs typeface="Verdana"/>
                <a:sym typeface="Verdana"/>
              </a:rPr>
              <a:t> </a:t>
            </a:r>
            <a:r>
              <a:rPr lang="da-DK" sz="1800" dirty="0">
                <a:solidFill>
                  <a:schemeClr val="lt1"/>
                </a:solidFill>
                <a:latin typeface="Verdana"/>
                <a:ea typeface="Verdana"/>
                <a:cs typeface="Verdana"/>
                <a:sym typeface="Verdana"/>
              </a:rPr>
              <a:t>eller købe ting med dine kreditkort</a:t>
            </a:r>
          </a:p>
        </p:txBody>
      </p:sp>
      <p:cxnSp>
        <p:nvCxnSpPr>
          <p:cNvPr id="227" name="Shape 227"/>
          <p:cNvCxnSpPr>
            <a:stCxn id="217" idx="3"/>
            <a:endCxn id="223" idx="1"/>
          </p:cNvCxnSpPr>
          <p:nvPr/>
        </p:nvCxnSpPr>
        <p:spPr>
          <a:xfrm rot="10800000" flipH="1">
            <a:off x="5312736" y="902611"/>
            <a:ext cx="1056000" cy="1341600"/>
          </a:xfrm>
          <a:prstGeom prst="bentConnector3">
            <a:avLst>
              <a:gd name="adj1" fmla="val 50003"/>
            </a:avLst>
          </a:prstGeom>
          <a:noFill/>
          <a:ln w="12700" cap="flat" cmpd="sng">
            <a:solidFill>
              <a:schemeClr val="dk1"/>
            </a:solidFill>
            <a:prstDash val="solid"/>
            <a:miter lim="800000"/>
            <a:headEnd type="none" w="med" len="med"/>
            <a:tailEnd type="stealth" w="lg" len="lg"/>
          </a:ln>
        </p:spPr>
      </p:cxnSp>
      <p:cxnSp>
        <p:nvCxnSpPr>
          <p:cNvPr id="228" name="Shape 228"/>
          <p:cNvCxnSpPr>
            <a:stCxn id="216" idx="3"/>
            <a:endCxn id="223" idx="1"/>
          </p:cNvCxnSpPr>
          <p:nvPr/>
        </p:nvCxnSpPr>
        <p:spPr>
          <a:xfrm rot="10800000" flipH="1">
            <a:off x="5309191" y="902629"/>
            <a:ext cx="1059600" cy="673500"/>
          </a:xfrm>
          <a:prstGeom prst="bentConnector3">
            <a:avLst>
              <a:gd name="adj1" fmla="val 51726"/>
            </a:avLst>
          </a:prstGeom>
          <a:noFill/>
          <a:ln w="12700" cap="flat" cmpd="sng">
            <a:solidFill>
              <a:schemeClr val="dk1"/>
            </a:solidFill>
            <a:prstDash val="solid"/>
            <a:miter lim="800000"/>
            <a:headEnd type="none" w="med" len="med"/>
            <a:tailEnd type="stealth" w="lg" len="lg"/>
          </a:ln>
        </p:spPr>
      </p:cxnSp>
      <p:cxnSp>
        <p:nvCxnSpPr>
          <p:cNvPr id="229" name="Shape 229"/>
          <p:cNvCxnSpPr>
            <a:stCxn id="215" idx="3"/>
            <a:endCxn id="223" idx="1"/>
          </p:cNvCxnSpPr>
          <p:nvPr/>
        </p:nvCxnSpPr>
        <p:spPr>
          <a:xfrm rot="10800000" flipH="1">
            <a:off x="5316280" y="902649"/>
            <a:ext cx="1052400" cy="5400"/>
          </a:xfrm>
          <a:prstGeom prst="bentConnector3">
            <a:avLst>
              <a:gd name="adj1" fmla="val 50005"/>
            </a:avLst>
          </a:prstGeom>
          <a:noFill/>
          <a:ln w="12700" cap="flat" cmpd="sng">
            <a:solidFill>
              <a:schemeClr val="dk1"/>
            </a:solidFill>
            <a:prstDash val="solid"/>
            <a:miter lim="800000"/>
            <a:headEnd type="none" w="med" len="med"/>
            <a:tailEnd type="stealth" w="lg" len="lg"/>
          </a:ln>
        </p:spPr>
      </p:cxnSp>
      <p:cxnSp>
        <p:nvCxnSpPr>
          <p:cNvPr id="230" name="Shape 230"/>
          <p:cNvCxnSpPr>
            <a:stCxn id="218" idx="3"/>
            <a:endCxn id="224" idx="1"/>
          </p:cNvCxnSpPr>
          <p:nvPr/>
        </p:nvCxnSpPr>
        <p:spPr>
          <a:xfrm rot="10800000" flipH="1">
            <a:off x="5312739" y="2467603"/>
            <a:ext cx="1056000" cy="907200"/>
          </a:xfrm>
          <a:prstGeom prst="bentConnector3">
            <a:avLst>
              <a:gd name="adj1" fmla="val 50003"/>
            </a:avLst>
          </a:prstGeom>
          <a:noFill/>
          <a:ln w="12700" cap="flat" cmpd="sng">
            <a:solidFill>
              <a:schemeClr val="dk1"/>
            </a:solidFill>
            <a:prstDash val="solid"/>
            <a:miter lim="800000"/>
            <a:headEnd type="none" w="med" len="med"/>
            <a:tailEnd type="stealth" w="lg" len="lg"/>
          </a:ln>
        </p:spPr>
      </p:cxnSp>
      <p:cxnSp>
        <p:nvCxnSpPr>
          <p:cNvPr id="231" name="Shape 231"/>
          <p:cNvCxnSpPr>
            <a:stCxn id="219" idx="3"/>
            <a:endCxn id="225" idx="1"/>
          </p:cNvCxnSpPr>
          <p:nvPr/>
        </p:nvCxnSpPr>
        <p:spPr>
          <a:xfrm rot="10800000" flipH="1">
            <a:off x="5316280" y="3859925"/>
            <a:ext cx="1052400" cy="599400"/>
          </a:xfrm>
          <a:prstGeom prst="bentConnector3">
            <a:avLst>
              <a:gd name="adj1" fmla="val 50005"/>
            </a:avLst>
          </a:prstGeom>
          <a:noFill/>
          <a:ln w="12700" cap="flat" cmpd="sng">
            <a:solidFill>
              <a:schemeClr val="dk1"/>
            </a:solidFill>
            <a:prstDash val="solid"/>
            <a:miter lim="800000"/>
            <a:headEnd type="none" w="med" len="med"/>
            <a:tailEnd type="stealth" w="lg" len="lg"/>
          </a:ln>
        </p:spPr>
      </p:cxnSp>
      <p:cxnSp>
        <p:nvCxnSpPr>
          <p:cNvPr id="232" name="Shape 232"/>
          <p:cNvCxnSpPr>
            <a:stCxn id="221" idx="3"/>
            <a:endCxn id="226" idx="1"/>
          </p:cNvCxnSpPr>
          <p:nvPr/>
        </p:nvCxnSpPr>
        <p:spPr>
          <a:xfrm rot="10800000" flipH="1">
            <a:off x="5316280" y="5473109"/>
            <a:ext cx="1052400" cy="123900"/>
          </a:xfrm>
          <a:prstGeom prst="bentConnector3">
            <a:avLst>
              <a:gd name="adj1" fmla="val 50005"/>
            </a:avLst>
          </a:prstGeom>
          <a:noFill/>
          <a:ln w="12700" cap="flat" cmpd="sng">
            <a:solidFill>
              <a:schemeClr val="dk1"/>
            </a:solidFill>
            <a:prstDash val="solid"/>
            <a:miter lim="800000"/>
            <a:headEnd type="none" w="med" len="med"/>
            <a:tailEnd type="stealth" w="lg" len="lg"/>
          </a:ln>
        </p:spPr>
      </p:cxnSp>
      <p:cxnSp>
        <p:nvCxnSpPr>
          <p:cNvPr id="233" name="Shape 233"/>
          <p:cNvCxnSpPr>
            <a:stCxn id="222" idx="3"/>
            <a:endCxn id="226" idx="1"/>
          </p:cNvCxnSpPr>
          <p:nvPr/>
        </p:nvCxnSpPr>
        <p:spPr>
          <a:xfrm rot="10800000" flipH="1">
            <a:off x="5316280" y="5473195"/>
            <a:ext cx="1052400" cy="804300"/>
          </a:xfrm>
          <a:prstGeom prst="bentConnector3">
            <a:avLst>
              <a:gd name="adj1" fmla="val 50005"/>
            </a:avLst>
          </a:prstGeom>
          <a:noFill/>
          <a:ln w="12700" cap="flat" cmpd="sng">
            <a:solidFill>
              <a:schemeClr val="dk1"/>
            </a:solidFill>
            <a:prstDash val="solid"/>
            <a:miter lim="800000"/>
            <a:headEnd type="none" w="med" len="med"/>
            <a:tailEnd type="stealth" w="lg" len="lg"/>
          </a:ln>
        </p:spPr>
      </p:cxnSp>
      <p:grpSp>
        <p:nvGrpSpPr>
          <p:cNvPr id="234" name="Shape 234"/>
          <p:cNvGrpSpPr/>
          <p:nvPr/>
        </p:nvGrpSpPr>
        <p:grpSpPr>
          <a:xfrm>
            <a:off x="803275" y="2058670"/>
            <a:ext cx="1499616" cy="1499616"/>
            <a:chOff x="493776" y="2843276"/>
            <a:chExt cx="1922018" cy="1922018"/>
          </a:xfrm>
        </p:grpSpPr>
        <p:pic>
          <p:nvPicPr>
            <p:cNvPr id="235" name="Shape 235"/>
            <p:cNvPicPr preferRelativeResize="0"/>
            <p:nvPr/>
          </p:nvPicPr>
          <p:blipFill rotWithShape="1">
            <a:blip r:embed="rId5">
              <a:alphaModFix/>
            </a:blip>
            <a:srcRect/>
            <a:stretch/>
          </p:blipFill>
          <p:spPr>
            <a:xfrm>
              <a:off x="493776" y="2843276"/>
              <a:ext cx="1922018" cy="1922018"/>
            </a:xfrm>
            <a:prstGeom prst="rect">
              <a:avLst/>
            </a:prstGeom>
            <a:noFill/>
            <a:ln>
              <a:noFill/>
            </a:ln>
          </p:spPr>
        </p:pic>
        <p:sp>
          <p:nvSpPr>
            <p:cNvPr id="236" name="Shape 236"/>
            <p:cNvSpPr/>
            <p:nvPr/>
          </p:nvSpPr>
          <p:spPr>
            <a:xfrm rot="-5598062">
              <a:off x="1006917" y="2908287"/>
              <a:ext cx="968737" cy="965448"/>
            </a:xfrm>
            <a:prstGeom prst="chord">
              <a:avLst>
                <a:gd name="adj1" fmla="val 5897862"/>
                <a:gd name="adj2" fmla="val 16200000"/>
              </a:avLst>
            </a:prstGeom>
            <a:solidFill>
              <a:srgbClr val="F8C18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Verdana"/>
                <a:ea typeface="Verdana"/>
                <a:cs typeface="Verdana"/>
                <a:sym typeface="Verdan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54000" algn="l" rtl="0">
              <a:lnSpc>
                <a:spcPct val="90000"/>
              </a:lnSpc>
              <a:spcBef>
                <a:spcPts val="0"/>
              </a:spcBef>
              <a:buClr>
                <a:srgbClr val="415359"/>
              </a:buClr>
              <a:buSzPts val="4000"/>
              <a:buFont typeface="Verdana"/>
              <a:buNone/>
            </a:pPr>
            <a:r>
              <a:rPr lang="da-DK" sz="4000" b="1" i="0" u="none" strike="noStrike" cap="none">
                <a:solidFill>
                  <a:srgbClr val="415359"/>
                </a:solidFill>
                <a:latin typeface="Verdana"/>
                <a:ea typeface="Verdana"/>
                <a:cs typeface="Verdana"/>
                <a:sym typeface="Verdana"/>
              </a:rPr>
              <a:t>Måske har I hørt om…</a:t>
            </a:r>
          </a:p>
        </p:txBody>
      </p:sp>
      <p:sp>
        <p:nvSpPr>
          <p:cNvPr id="243" name="Shape 24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415359"/>
              </a:buClr>
              <a:buSzPts val="2590"/>
              <a:buFont typeface="Arial"/>
              <a:buChar char="•"/>
            </a:pPr>
            <a:r>
              <a:rPr lang="da-DK" sz="2590" b="1" i="0" u="sng" strike="noStrike" cap="none" dirty="0" err="1">
                <a:solidFill>
                  <a:srgbClr val="415359"/>
                </a:solidFill>
                <a:latin typeface="Verdana"/>
                <a:ea typeface="Verdana"/>
                <a:cs typeface="Verdana"/>
                <a:sym typeface="Verdana"/>
              </a:rPr>
              <a:t>Phishing</a:t>
            </a:r>
            <a:r>
              <a:rPr lang="da-DK" sz="2590" b="1" i="0" u="sng" strike="noStrike" cap="none" dirty="0">
                <a:solidFill>
                  <a:srgbClr val="415359"/>
                </a:solidFill>
                <a:latin typeface="Verdana"/>
                <a:ea typeface="Verdana"/>
                <a:cs typeface="Verdana"/>
                <a:sym typeface="Verdana"/>
              </a:rPr>
              <a:t>:</a:t>
            </a:r>
            <a:r>
              <a:rPr lang="da-DK" sz="2590" b="0" i="0" u="none" strike="noStrike" cap="none" dirty="0">
                <a:solidFill>
                  <a:srgbClr val="415359"/>
                </a:solidFill>
                <a:latin typeface="Verdana"/>
                <a:ea typeface="Verdana"/>
                <a:cs typeface="Verdana"/>
                <a:sym typeface="Verdana"/>
              </a:rPr>
              <a:t> En </a:t>
            </a:r>
            <a:r>
              <a:rPr lang="da-DK" sz="2590" b="0" i="0" u="none" strike="noStrike" cap="none" dirty="0" smtClean="0">
                <a:solidFill>
                  <a:srgbClr val="415359"/>
                </a:solidFill>
                <a:latin typeface="Verdana"/>
                <a:ea typeface="Verdana"/>
                <a:cs typeface="Verdana"/>
                <a:sym typeface="Verdana"/>
              </a:rPr>
              <a:t>hacker </a:t>
            </a:r>
            <a:r>
              <a:rPr lang="da-DK" sz="2590" b="0" i="0" u="none" strike="noStrike" cap="none" dirty="0">
                <a:solidFill>
                  <a:srgbClr val="415359"/>
                </a:solidFill>
                <a:latin typeface="Verdana"/>
                <a:ea typeface="Verdana"/>
                <a:cs typeface="Verdana"/>
                <a:sym typeface="Verdana"/>
              </a:rPr>
              <a:t>prøver at ”fiske” dine oplysninger via en </a:t>
            </a:r>
            <a:r>
              <a:rPr lang="da-DK" sz="2590" b="1" i="0" u="none" strike="noStrike" cap="none" dirty="0" smtClean="0">
                <a:solidFill>
                  <a:srgbClr val="415359"/>
                </a:solidFill>
                <a:latin typeface="Verdana"/>
                <a:ea typeface="Verdana"/>
                <a:cs typeface="Verdana"/>
                <a:sym typeface="Verdana"/>
              </a:rPr>
              <a:t>e-mail</a:t>
            </a:r>
            <a:endParaRPr lang="da-DK" sz="2590" b="1" i="0" u="none" strike="noStrike" cap="none" dirty="0">
              <a:solidFill>
                <a:srgbClr val="415359"/>
              </a:solidFill>
              <a:latin typeface="Verdana"/>
              <a:ea typeface="Verdana"/>
              <a:cs typeface="Verdana"/>
              <a:sym typeface="Verdana"/>
            </a:endParaRPr>
          </a:p>
          <a:p>
            <a:pPr marL="228600" marR="0" lvl="0" indent="-228600" algn="l" rtl="0">
              <a:lnSpc>
                <a:spcPct val="90000"/>
              </a:lnSpc>
              <a:spcBef>
                <a:spcPts val="1000"/>
              </a:spcBef>
              <a:spcAft>
                <a:spcPts val="0"/>
              </a:spcAft>
              <a:buClr>
                <a:srgbClr val="415359"/>
              </a:buClr>
              <a:buSzPts val="2590"/>
              <a:buFont typeface="Arial"/>
              <a:buChar char="•"/>
            </a:pPr>
            <a:r>
              <a:rPr lang="da-DK" sz="2590" b="1" i="0" u="sng" strike="noStrike" cap="none" dirty="0" err="1">
                <a:solidFill>
                  <a:srgbClr val="415359"/>
                </a:solidFill>
                <a:latin typeface="Verdana"/>
                <a:ea typeface="Verdana"/>
                <a:cs typeface="Verdana"/>
                <a:sym typeface="Verdana"/>
              </a:rPr>
              <a:t>Smishing</a:t>
            </a:r>
            <a:r>
              <a:rPr lang="da-DK" sz="2590" b="1" i="0" u="sng" strike="noStrike" cap="none" dirty="0">
                <a:solidFill>
                  <a:srgbClr val="415359"/>
                </a:solidFill>
                <a:latin typeface="Verdana"/>
                <a:ea typeface="Verdana"/>
                <a:cs typeface="Verdana"/>
                <a:sym typeface="Verdana"/>
              </a:rPr>
              <a:t>:</a:t>
            </a:r>
            <a:r>
              <a:rPr lang="da-DK" sz="2590" b="0" i="0" u="none" strike="noStrike" cap="none" dirty="0">
                <a:solidFill>
                  <a:srgbClr val="415359"/>
                </a:solidFill>
                <a:latin typeface="Verdana"/>
                <a:ea typeface="Verdana"/>
                <a:cs typeface="Verdana"/>
                <a:sym typeface="Verdana"/>
              </a:rPr>
              <a:t> En </a:t>
            </a:r>
            <a:r>
              <a:rPr lang="da-DK" sz="2590" b="0" i="0" u="none" strike="noStrike" cap="none" dirty="0" smtClean="0">
                <a:solidFill>
                  <a:srgbClr val="415359"/>
                </a:solidFill>
                <a:latin typeface="Verdana"/>
                <a:ea typeface="Verdana"/>
                <a:cs typeface="Verdana"/>
                <a:sym typeface="Verdana"/>
              </a:rPr>
              <a:t>hacker </a:t>
            </a:r>
            <a:r>
              <a:rPr lang="da-DK" sz="2590" b="0" i="0" u="none" strike="noStrike" cap="none" dirty="0">
                <a:solidFill>
                  <a:srgbClr val="415359"/>
                </a:solidFill>
                <a:latin typeface="Verdana"/>
                <a:ea typeface="Verdana"/>
                <a:cs typeface="Verdana"/>
                <a:sym typeface="Verdana"/>
              </a:rPr>
              <a:t>prøver at ”fiske” dine oplysninger via en </a:t>
            </a:r>
            <a:r>
              <a:rPr lang="da-DK" sz="2590" b="1" i="0" u="none" strike="noStrike" cap="none" dirty="0">
                <a:solidFill>
                  <a:srgbClr val="415359"/>
                </a:solidFill>
                <a:latin typeface="Verdana"/>
                <a:ea typeface="Verdana"/>
                <a:cs typeface="Verdana"/>
                <a:sym typeface="Verdana"/>
              </a:rPr>
              <a:t>sms</a:t>
            </a:r>
          </a:p>
          <a:p>
            <a:pPr marL="228600" marR="0" lvl="0" indent="-228600" algn="l" rtl="0">
              <a:lnSpc>
                <a:spcPct val="90000"/>
              </a:lnSpc>
              <a:spcBef>
                <a:spcPts val="1000"/>
              </a:spcBef>
              <a:spcAft>
                <a:spcPts val="0"/>
              </a:spcAft>
              <a:buClr>
                <a:srgbClr val="415359"/>
              </a:buClr>
              <a:buSzPts val="2590"/>
              <a:buFont typeface="Arial"/>
              <a:buChar char="•"/>
            </a:pPr>
            <a:r>
              <a:rPr lang="da-DK" sz="2590" b="1" i="0" u="sng" strike="noStrike" cap="none" dirty="0" err="1">
                <a:solidFill>
                  <a:srgbClr val="415359"/>
                </a:solidFill>
                <a:latin typeface="Verdana"/>
                <a:ea typeface="Verdana"/>
                <a:cs typeface="Verdana"/>
                <a:sym typeface="Verdana"/>
              </a:rPr>
              <a:t>Ransomware</a:t>
            </a:r>
            <a:r>
              <a:rPr lang="da-DK" sz="2590" b="1" i="0" u="sng" strike="noStrike" cap="none" dirty="0">
                <a:solidFill>
                  <a:srgbClr val="415359"/>
                </a:solidFill>
                <a:latin typeface="Verdana"/>
                <a:ea typeface="Verdana"/>
                <a:cs typeface="Verdana"/>
                <a:sym typeface="Verdana"/>
              </a:rPr>
              <a:t>:</a:t>
            </a:r>
            <a:r>
              <a:rPr lang="da-DK" sz="2590" b="0" i="0" u="none" strike="noStrike" cap="none" dirty="0">
                <a:solidFill>
                  <a:srgbClr val="415359"/>
                </a:solidFill>
                <a:latin typeface="Verdana"/>
                <a:ea typeface="Verdana"/>
                <a:cs typeface="Verdana"/>
                <a:sym typeface="Verdana"/>
              </a:rPr>
              <a:t> </a:t>
            </a:r>
            <a:r>
              <a:rPr lang="da-DK" sz="2590" b="0" i="0" u="none" strike="noStrike" cap="none" dirty="0" smtClean="0">
                <a:solidFill>
                  <a:srgbClr val="415359"/>
                </a:solidFill>
                <a:latin typeface="Verdana"/>
                <a:ea typeface="Verdana"/>
                <a:cs typeface="Verdana"/>
                <a:sym typeface="Verdana"/>
              </a:rPr>
              <a:t>En </a:t>
            </a:r>
            <a:r>
              <a:rPr lang="da-DK" sz="2590" b="0" i="0" u="none" strike="noStrike" cap="none" dirty="0">
                <a:solidFill>
                  <a:srgbClr val="415359"/>
                </a:solidFill>
                <a:latin typeface="Verdana"/>
                <a:ea typeface="Verdana"/>
                <a:cs typeface="Verdana"/>
                <a:sym typeface="Verdana"/>
              </a:rPr>
              <a:t>hacker ”låser” din computer og forlanger løsepenge for at låse den op igen</a:t>
            </a:r>
          </a:p>
          <a:p>
            <a:pPr marL="228600" marR="0" lvl="0" indent="-228600" algn="l" rtl="0">
              <a:lnSpc>
                <a:spcPct val="90000"/>
              </a:lnSpc>
              <a:spcBef>
                <a:spcPts val="1000"/>
              </a:spcBef>
              <a:spcAft>
                <a:spcPts val="0"/>
              </a:spcAft>
              <a:buClr>
                <a:srgbClr val="415359"/>
              </a:buClr>
              <a:buSzPts val="2590"/>
              <a:buFont typeface="Arial"/>
              <a:buChar char="•"/>
            </a:pPr>
            <a:r>
              <a:rPr lang="da-DK" sz="2590" b="1" i="0" u="sng" strike="noStrike" cap="none" dirty="0">
                <a:solidFill>
                  <a:srgbClr val="415359"/>
                </a:solidFill>
                <a:latin typeface="Verdana"/>
                <a:ea typeface="Verdana"/>
                <a:cs typeface="Verdana"/>
                <a:sym typeface="Verdana"/>
              </a:rPr>
              <a:t>Virus:</a:t>
            </a:r>
            <a:r>
              <a:rPr lang="da-DK" sz="2590" b="0" i="0" u="none" strike="noStrike" cap="none" dirty="0">
                <a:solidFill>
                  <a:srgbClr val="415359"/>
                </a:solidFill>
                <a:latin typeface="Verdana"/>
                <a:ea typeface="Verdana"/>
                <a:cs typeface="Verdana"/>
                <a:sym typeface="Verdana"/>
              </a:rPr>
              <a:t> Fællesbetegnelse for et skadeligt program, der ødelægger din computer</a:t>
            </a:r>
          </a:p>
          <a:p>
            <a:pPr marL="228600" marR="0" lvl="0" indent="-228600" algn="l" rtl="0">
              <a:lnSpc>
                <a:spcPct val="90000"/>
              </a:lnSpc>
              <a:spcBef>
                <a:spcPts val="1000"/>
              </a:spcBef>
              <a:spcAft>
                <a:spcPts val="0"/>
              </a:spcAft>
              <a:buClr>
                <a:srgbClr val="415359"/>
              </a:buClr>
              <a:buSzPts val="2590"/>
              <a:buFont typeface="Arial"/>
              <a:buChar char="•"/>
            </a:pPr>
            <a:r>
              <a:rPr lang="da-DK" sz="2590" b="1" i="0" u="sng" strike="noStrike" cap="none" dirty="0">
                <a:solidFill>
                  <a:srgbClr val="415359"/>
                </a:solidFill>
                <a:latin typeface="Verdana"/>
                <a:ea typeface="Verdana"/>
                <a:cs typeface="Verdana"/>
                <a:sym typeface="Verdana"/>
              </a:rPr>
              <a:t>Spyware:</a:t>
            </a:r>
            <a:r>
              <a:rPr lang="da-DK" sz="2590" b="0" i="0" u="none" strike="noStrike" cap="none" dirty="0">
                <a:solidFill>
                  <a:srgbClr val="415359"/>
                </a:solidFill>
                <a:latin typeface="Verdana"/>
                <a:ea typeface="Verdana"/>
                <a:cs typeface="Verdana"/>
                <a:sym typeface="Verdana"/>
              </a:rPr>
              <a:t> Et program </a:t>
            </a:r>
            <a:r>
              <a:rPr lang="da-DK" sz="2590" dirty="0" smtClean="0"/>
              <a:t>registrerer </a:t>
            </a:r>
            <a:r>
              <a:rPr lang="da-DK" sz="2590" b="0" i="0" u="none" strike="noStrike" cap="none" dirty="0" smtClean="0">
                <a:solidFill>
                  <a:srgbClr val="415359"/>
                </a:solidFill>
                <a:latin typeface="Verdana"/>
                <a:ea typeface="Verdana"/>
                <a:cs typeface="Verdana"/>
                <a:sym typeface="Verdana"/>
              </a:rPr>
              <a:t>fx </a:t>
            </a:r>
            <a:r>
              <a:rPr lang="da-DK" sz="2590" b="0" i="0" u="none" strike="noStrike" cap="none" dirty="0">
                <a:solidFill>
                  <a:srgbClr val="415359"/>
                </a:solidFill>
                <a:latin typeface="Verdana"/>
                <a:ea typeface="Verdana"/>
                <a:cs typeface="Verdana"/>
                <a:sym typeface="Verdana"/>
              </a:rPr>
              <a:t>kodeord </a:t>
            </a:r>
            <a:r>
              <a:rPr lang="da-DK" sz="2590" b="0" i="0" u="none" strike="noStrike" cap="none" dirty="0" smtClean="0">
                <a:solidFill>
                  <a:srgbClr val="415359"/>
                </a:solidFill>
                <a:latin typeface="Verdana"/>
                <a:ea typeface="Verdana"/>
                <a:cs typeface="Verdana"/>
                <a:sym typeface="Verdana"/>
              </a:rPr>
              <a:t>og sender det til en hacker, der kan anvende det til </a:t>
            </a:r>
            <a:r>
              <a:rPr lang="da-DK" sz="2590" b="0" i="0" u="none" strike="noStrike" cap="none" dirty="0" err="1" smtClean="0">
                <a:solidFill>
                  <a:srgbClr val="415359"/>
                </a:solidFill>
                <a:latin typeface="Verdana"/>
                <a:ea typeface="Verdana"/>
                <a:cs typeface="Verdana"/>
                <a:sym typeface="Verdana"/>
              </a:rPr>
              <a:t>login</a:t>
            </a:r>
            <a:r>
              <a:rPr lang="da-DK" sz="2590" b="0" i="0" u="none" strike="noStrike" cap="none" dirty="0" smtClean="0">
                <a:solidFill>
                  <a:srgbClr val="415359"/>
                </a:solidFill>
                <a:latin typeface="Verdana"/>
                <a:ea typeface="Verdana"/>
                <a:cs typeface="Verdana"/>
                <a:sym typeface="Verdana"/>
              </a:rPr>
              <a:t> i dit navn</a:t>
            </a:r>
            <a:endParaRPr lang="da-DK" sz="2590" b="0" i="0" u="none" strike="noStrike" cap="none" dirty="0">
              <a:solidFill>
                <a:srgbClr val="415359"/>
              </a:solidFill>
              <a:latin typeface="Verdana"/>
              <a:ea typeface="Verdana"/>
              <a:cs typeface="Verdana"/>
              <a:sym typeface="Verdana"/>
            </a:endParaRPr>
          </a:p>
          <a:p>
            <a:pPr marL="228600" marR="0" lvl="0" indent="-228600" algn="l" rtl="0">
              <a:lnSpc>
                <a:spcPct val="90000"/>
              </a:lnSpc>
              <a:spcBef>
                <a:spcPts val="1000"/>
              </a:spcBef>
              <a:spcAft>
                <a:spcPts val="0"/>
              </a:spcAft>
              <a:buClr>
                <a:srgbClr val="415359"/>
              </a:buClr>
              <a:buSzPts val="2590"/>
              <a:buFont typeface="Arial"/>
              <a:buNone/>
            </a:pPr>
            <a:endParaRPr sz="2590" b="1" i="0" u="sng" strike="noStrike" cap="none" dirty="0">
              <a:solidFill>
                <a:srgbClr val="415359"/>
              </a:solidFill>
              <a:latin typeface="Verdana"/>
              <a:ea typeface="Verdana"/>
              <a:cs typeface="Verdana"/>
              <a:sym typeface="Verdana"/>
            </a:endParaRPr>
          </a:p>
          <a:p>
            <a:pPr marL="228600" marR="0" lvl="0" indent="-228600" algn="l" rtl="0">
              <a:lnSpc>
                <a:spcPct val="90000"/>
              </a:lnSpc>
              <a:spcBef>
                <a:spcPts val="1000"/>
              </a:spcBef>
              <a:spcAft>
                <a:spcPts val="0"/>
              </a:spcAft>
              <a:buClr>
                <a:srgbClr val="415359"/>
              </a:buClr>
              <a:buSzPts val="2590"/>
              <a:buFont typeface="Arial"/>
              <a:buNone/>
            </a:pPr>
            <a:endParaRPr sz="2590" b="1" i="0" u="none" strike="noStrike" cap="none" dirty="0">
              <a:solidFill>
                <a:srgbClr val="415359"/>
              </a:solidFill>
              <a:latin typeface="Verdana"/>
              <a:ea typeface="Verdana"/>
              <a:cs typeface="Verdana"/>
              <a:sym typeface="Verdana"/>
            </a:endParaRPr>
          </a:p>
          <a:p>
            <a:pPr marL="228600" marR="0" lvl="0" indent="-228600" algn="l" rtl="0">
              <a:lnSpc>
                <a:spcPct val="90000"/>
              </a:lnSpc>
              <a:spcBef>
                <a:spcPts val="1000"/>
              </a:spcBef>
              <a:spcAft>
                <a:spcPts val="0"/>
              </a:spcAft>
              <a:buClr>
                <a:srgbClr val="415359"/>
              </a:buClr>
              <a:buSzPts val="2590"/>
              <a:buFont typeface="Arial"/>
              <a:buNone/>
            </a:pPr>
            <a:endParaRPr sz="2590" b="0" i="0" u="none" strike="noStrike" cap="none" dirty="0">
              <a:solidFill>
                <a:srgbClr val="415359"/>
              </a:solidFill>
              <a:latin typeface="Verdana"/>
              <a:ea typeface="Verdana"/>
              <a:cs typeface="Verdana"/>
              <a:sym typeface="Verdana"/>
            </a:endParaRPr>
          </a:p>
          <a:p>
            <a:pPr marL="228600" marR="0" lvl="0" indent="-228600" algn="l" rtl="0">
              <a:lnSpc>
                <a:spcPct val="90000"/>
              </a:lnSpc>
              <a:spcBef>
                <a:spcPts val="1000"/>
              </a:spcBef>
              <a:spcAft>
                <a:spcPts val="0"/>
              </a:spcAft>
              <a:buClr>
                <a:srgbClr val="415359"/>
              </a:buClr>
              <a:buSzPts val="2590"/>
              <a:buFont typeface="Arial"/>
              <a:buNone/>
            </a:pPr>
            <a:endParaRPr sz="2590" b="0" i="0" u="none" strike="noStrike" cap="none" dirty="0">
              <a:solidFill>
                <a:srgbClr val="415359"/>
              </a:solidFill>
              <a:latin typeface="Verdana"/>
              <a:ea typeface="Verdana"/>
              <a:cs typeface="Verdana"/>
              <a:sym typeface="Verdana"/>
            </a:endParaRPr>
          </a:p>
          <a:p>
            <a:pPr marL="228600" marR="0" lvl="0" indent="-228600" algn="l" rtl="0">
              <a:lnSpc>
                <a:spcPct val="90000"/>
              </a:lnSpc>
              <a:spcBef>
                <a:spcPts val="1000"/>
              </a:spcBef>
              <a:buClr>
                <a:srgbClr val="415359"/>
              </a:buClr>
              <a:buSzPts val="2590"/>
              <a:buFont typeface="Arial"/>
              <a:buNone/>
            </a:pPr>
            <a:endParaRPr sz="2590" b="0" i="0" u="none" strike="noStrike" cap="none" dirty="0">
              <a:solidFill>
                <a:srgbClr val="415359"/>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1607</Words>
  <Application>Microsoft Office PowerPoint</Application>
  <PresentationFormat>Brugerdefineret</PresentationFormat>
  <Paragraphs>193</Paragraphs>
  <Slides>49</Slides>
  <Notes>49</Notes>
  <HiddenSlides>0</HiddenSlides>
  <MMClips>0</MMClips>
  <ScaleCrop>false</ScaleCrop>
  <HeadingPairs>
    <vt:vector size="4" baseType="variant">
      <vt:variant>
        <vt:lpstr>Tema</vt:lpstr>
      </vt:variant>
      <vt:variant>
        <vt:i4>1</vt:i4>
      </vt:variant>
      <vt:variant>
        <vt:lpstr>Diastitler</vt:lpstr>
      </vt:variant>
      <vt:variant>
        <vt:i4>49</vt:i4>
      </vt:variant>
    </vt:vector>
  </HeadingPairs>
  <TitlesOfParts>
    <vt:vector size="50" baseType="lpstr">
      <vt:lpstr>Kontortema</vt:lpstr>
      <vt:lpstr>Undgå falske beskeder</vt:lpstr>
      <vt:lpstr>PowerPoint-præsentation</vt:lpstr>
      <vt:lpstr>Hvad er en usikker besked?</vt:lpstr>
      <vt:lpstr>Hvordan får en hacker fat i din e-mail?</vt:lpstr>
      <vt:lpstr>PowerPoint-præsentation</vt:lpstr>
      <vt:lpstr>PowerPoint-præsentation</vt:lpstr>
      <vt:lpstr>PowerPoint-præsentation</vt:lpstr>
      <vt:lpstr>PowerPoint-præsentation</vt:lpstr>
      <vt:lpstr>Måske har I hørt om…</vt:lpstr>
      <vt:lpstr>Hackere er computer-eksperter</vt:lpstr>
      <vt:lpstr>Hackere er computer-eksperter</vt:lpstr>
      <vt:lpstr>PowerPoint-præsentation</vt:lpstr>
      <vt:lpstr>PowerPoint-præsentation</vt:lpstr>
      <vt:lpstr>[Eksempel] Usikker besked på Facebook</vt:lpstr>
      <vt:lpstr>[Eksempel] Usikker besked på Facebook</vt:lpstr>
      <vt:lpstr>[Eksempel] Usikker besked på Facebook</vt:lpstr>
      <vt:lpstr>[Eksempel] Usikker sms</vt:lpstr>
      <vt:lpstr>[Eksempel] Usikker sms</vt:lpstr>
      <vt:lpstr>Du kan gøre en forskel</vt:lpstr>
      <vt:lpstr>Du kan gøre en forskel</vt:lpstr>
      <vt:lpstr>PowerPoint-præsentation</vt:lpstr>
      <vt:lpstr>Undgå den falske besked</vt:lpstr>
      <vt:lpstr>Undgå den falske besked</vt:lpstr>
      <vt:lpstr>#1 Hvilken e-mail  er falsk?</vt:lpstr>
      <vt:lpstr>PowerPoint-præsentation</vt:lpstr>
      <vt:lpstr>PowerPoint-præsentation</vt:lpstr>
      <vt:lpstr>Og det rigtige svar er...</vt:lpstr>
      <vt:lpstr>PowerPoint-præsentation</vt:lpstr>
      <vt:lpstr>#2 Hvilken e-mail er falsk?</vt:lpstr>
      <vt:lpstr>PowerPoint-præsentation</vt:lpstr>
      <vt:lpstr>PowerPoint-præsentation</vt:lpstr>
      <vt:lpstr>Og det rigtige svar er...</vt:lpstr>
      <vt:lpstr>PowerPoint-præsentation</vt:lpstr>
      <vt:lpstr>#3 Hvilken sms er falsk?</vt:lpstr>
      <vt:lpstr>[Eksempel] Usikker sms</vt:lpstr>
      <vt:lpstr>PowerPoint-præsentation</vt:lpstr>
      <vt:lpstr>Og det rigtige svar er...</vt:lpstr>
      <vt:lpstr>PowerPoint-præsentation</vt:lpstr>
      <vt:lpstr>#4 Hvilken sms er falsk?</vt:lpstr>
      <vt:lpstr>[Eksempel] Usikker sms</vt:lpstr>
      <vt:lpstr>[Eksempel] Usikker sms</vt:lpstr>
      <vt:lpstr>Og det rigtige svar er...</vt:lpstr>
      <vt:lpstr>[Eksempel] Usikker sms</vt:lpstr>
      <vt:lpstr>#5 Hvilken e-mail er falsk?</vt:lpstr>
      <vt:lpstr>PowerPoint-præsentation</vt:lpstr>
      <vt:lpstr>PowerPoint-præsentation</vt:lpstr>
      <vt:lpstr>Og det rigtige svar er...</vt:lpstr>
      <vt:lpstr>PowerPoint-præsentation</vt:lpstr>
      <vt:lpstr>Husk derfor: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Undgå falske beskeder</dc:title>
  <cp:lastModifiedBy>Eskil Sørensen</cp:lastModifiedBy>
  <cp:revision>10</cp:revision>
  <dcterms:modified xsi:type="dcterms:W3CDTF">2018-03-07T21:15:07Z</dcterms:modified>
</cp:coreProperties>
</file>